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57" r:id="rId5"/>
    <p:sldId id="271" r:id="rId6"/>
    <p:sldId id="342" r:id="rId7"/>
    <p:sldId id="343" r:id="rId8"/>
    <p:sldId id="274" r:id="rId9"/>
    <p:sldId id="344" r:id="rId10"/>
    <p:sldId id="345" r:id="rId11"/>
    <p:sldId id="277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283" r:id="rId35"/>
    <p:sldId id="303" r:id="rId36"/>
    <p:sldId id="309" r:id="rId37"/>
    <p:sldId id="285" r:id="rId38"/>
    <p:sldId id="286" r:id="rId39"/>
    <p:sldId id="316" r:id="rId40"/>
    <p:sldId id="315" r:id="rId41"/>
    <p:sldId id="314" r:id="rId42"/>
    <p:sldId id="313" r:id="rId43"/>
    <p:sldId id="292" r:id="rId44"/>
    <p:sldId id="312" r:id="rId45"/>
    <p:sldId id="293" r:id="rId46"/>
    <p:sldId id="294" r:id="rId47"/>
    <p:sldId id="295" r:id="rId48"/>
    <p:sldId id="296" r:id="rId49"/>
    <p:sldId id="297" r:id="rId50"/>
    <p:sldId id="319" r:id="rId51"/>
    <p:sldId id="320" r:id="rId52"/>
    <p:sldId id="321" r:id="rId53"/>
    <p:sldId id="322" r:id="rId54"/>
    <p:sldId id="317" r:id="rId55"/>
    <p:sldId id="298" r:id="rId56"/>
    <p:sldId id="299" r:id="rId57"/>
    <p:sldId id="300" r:id="rId58"/>
    <p:sldId id="301" r:id="rId59"/>
    <p:sldId id="318" r:id="rId60"/>
    <p:sldId id="323" r:id="rId61"/>
    <p:sldId id="324" r:id="rId62"/>
    <p:sldId id="325" r:id="rId63"/>
    <p:sldId id="326" r:id="rId64"/>
    <p:sldId id="327" r:id="rId65"/>
    <p:sldId id="328" r:id="rId66"/>
    <p:sldId id="329" r:id="rId67"/>
    <p:sldId id="330" r:id="rId68"/>
    <p:sldId id="331" r:id="rId69"/>
    <p:sldId id="302" r:id="rId70"/>
    <p:sldId id="304" r:id="rId71"/>
    <p:sldId id="305" r:id="rId72"/>
    <p:sldId id="306" r:id="rId73"/>
    <p:sldId id="307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0" r:id="rId83"/>
    <p:sldId id="341" r:id="rId84"/>
    <p:sldId id="287" r:id="rId85"/>
    <p:sldId id="288" r:id="rId86"/>
    <p:sldId id="289" r:id="rId87"/>
    <p:sldId id="290" r:id="rId88"/>
    <p:sldId id="291" r:id="rId89"/>
    <p:sldId id="308" r:id="rId90"/>
    <p:sldId id="310" r:id="rId91"/>
    <p:sldId id="311" r:id="rId9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 autoAdjust="0"/>
    <p:restoredTop sz="94660"/>
  </p:normalViewPr>
  <p:slideViewPr>
    <p:cSldViewPr snapToGrid="0">
      <p:cViewPr>
        <p:scale>
          <a:sx n="114" d="100"/>
          <a:sy n="114" d="100"/>
        </p:scale>
        <p:origin x="-852" y="-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microsoft.com/office/2016/11/relationships/changesInfo" Target="changesInfos/changesInfo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NEDRIVE PERSONAL VÍCTOR M. ARISTIZÁBAL" userId="d52436cc27d6eb8b" providerId="LiveId" clId="{D5AEC9DA-30E6-49A4-BD9F-8B610EDD1205}"/>
    <pc:docChg chg="modSld">
      <pc:chgData name="ONEDRIVE PERSONAL VÍCTOR M. ARISTIZÁBAL" userId="d52436cc27d6eb8b" providerId="LiveId" clId="{D5AEC9DA-30E6-49A4-BD9F-8B610EDD1205}" dt="2023-01-25T20:41:26.462" v="61" actId="1076"/>
      <pc:docMkLst>
        <pc:docMk/>
      </pc:docMkLst>
      <pc:sldChg chg="modSp mod">
        <pc:chgData name="ONEDRIVE PERSONAL VÍCTOR M. ARISTIZÁBAL" userId="d52436cc27d6eb8b" providerId="LiveId" clId="{D5AEC9DA-30E6-49A4-BD9F-8B610EDD1205}" dt="2022-11-01T16:39:11.872" v="37" actId="122"/>
        <pc:sldMkLst>
          <pc:docMk/>
          <pc:sldMk cId="814556793" sldId="264"/>
        </pc:sldMkLst>
        <pc:spChg chg="mod">
          <ac:chgData name="ONEDRIVE PERSONAL VÍCTOR M. ARISTIZÁBAL" userId="d52436cc27d6eb8b" providerId="LiveId" clId="{D5AEC9DA-30E6-49A4-BD9F-8B610EDD1205}" dt="2022-11-01T16:39:11.872" v="37" actId="122"/>
          <ac:spMkLst>
            <pc:docMk/>
            <pc:sldMk cId="814556793" sldId="264"/>
            <ac:spMk id="2" creationId="{61884CB6-83B2-11DC-0936-99E75B744F2B}"/>
          </ac:spMkLst>
        </pc:spChg>
        <pc:spChg chg="mod">
          <ac:chgData name="ONEDRIVE PERSONAL VÍCTOR M. ARISTIZÁBAL" userId="d52436cc27d6eb8b" providerId="LiveId" clId="{D5AEC9DA-30E6-49A4-BD9F-8B610EDD1205}" dt="2022-11-01T16:39:07.500" v="35" actId="122"/>
          <ac:spMkLst>
            <pc:docMk/>
            <pc:sldMk cId="814556793" sldId="264"/>
            <ac:spMk id="4" creationId="{022E09A6-F1F0-8182-00B8-195AA51D4B00}"/>
          </ac:spMkLst>
        </pc:spChg>
      </pc:sldChg>
      <pc:sldChg chg="modSp mod">
        <pc:chgData name="ONEDRIVE PERSONAL VÍCTOR M. ARISTIZÁBAL" userId="d52436cc27d6eb8b" providerId="LiveId" clId="{D5AEC9DA-30E6-49A4-BD9F-8B610EDD1205}" dt="2022-11-01T17:47:17.291" v="60" actId="6549"/>
        <pc:sldMkLst>
          <pc:docMk/>
          <pc:sldMk cId="4094639923" sldId="283"/>
        </pc:sldMkLst>
        <pc:spChg chg="mod">
          <ac:chgData name="ONEDRIVE PERSONAL VÍCTOR M. ARISTIZÁBAL" userId="d52436cc27d6eb8b" providerId="LiveId" clId="{D5AEC9DA-30E6-49A4-BD9F-8B610EDD1205}" dt="2022-11-01T17:47:17.291" v="60" actId="6549"/>
          <ac:spMkLst>
            <pc:docMk/>
            <pc:sldMk cId="4094639923" sldId="283"/>
            <ac:spMk id="3" creationId="{33BCCC68-8D6A-696B-A435-BC1611CFD837}"/>
          </ac:spMkLst>
        </pc:spChg>
      </pc:sldChg>
      <pc:sldChg chg="modSp mod">
        <pc:chgData name="ONEDRIVE PERSONAL VÍCTOR M. ARISTIZÁBAL" userId="d52436cc27d6eb8b" providerId="LiveId" clId="{D5AEC9DA-30E6-49A4-BD9F-8B610EDD1205}" dt="2022-11-01T16:50:45.993" v="53" actId="20577"/>
        <pc:sldMkLst>
          <pc:docMk/>
          <pc:sldMk cId="2635778094" sldId="303"/>
        </pc:sldMkLst>
        <pc:spChg chg="mod">
          <ac:chgData name="ONEDRIVE PERSONAL VÍCTOR M. ARISTIZÁBAL" userId="d52436cc27d6eb8b" providerId="LiveId" clId="{D5AEC9DA-30E6-49A4-BD9F-8B610EDD1205}" dt="2022-11-01T16:50:45.993" v="53" actId="20577"/>
          <ac:spMkLst>
            <pc:docMk/>
            <pc:sldMk cId="2635778094" sldId="303"/>
            <ac:spMk id="3" creationId="{33BCCC68-8D6A-696B-A435-BC1611CFD837}"/>
          </ac:spMkLst>
        </pc:spChg>
      </pc:sldChg>
      <pc:sldChg chg="modSp mod">
        <pc:chgData name="ONEDRIVE PERSONAL VÍCTOR M. ARISTIZÁBAL" userId="d52436cc27d6eb8b" providerId="LiveId" clId="{D5AEC9DA-30E6-49A4-BD9F-8B610EDD1205}" dt="2022-11-01T16:51:43.544" v="59" actId="20577"/>
        <pc:sldMkLst>
          <pc:docMk/>
          <pc:sldMk cId="3544500826" sldId="309"/>
        </pc:sldMkLst>
        <pc:spChg chg="mod">
          <ac:chgData name="ONEDRIVE PERSONAL VÍCTOR M. ARISTIZÁBAL" userId="d52436cc27d6eb8b" providerId="LiveId" clId="{D5AEC9DA-30E6-49A4-BD9F-8B610EDD1205}" dt="2022-11-01T16:51:43.544" v="59" actId="20577"/>
          <ac:spMkLst>
            <pc:docMk/>
            <pc:sldMk cId="3544500826" sldId="309"/>
            <ac:spMk id="3" creationId="{33BCCC68-8D6A-696B-A435-BC1611CFD837}"/>
          </ac:spMkLst>
        </pc:spChg>
      </pc:sldChg>
      <pc:sldChg chg="modSp mod">
        <pc:chgData name="ONEDRIVE PERSONAL VÍCTOR M. ARISTIZÁBAL" userId="d52436cc27d6eb8b" providerId="LiveId" clId="{D5AEC9DA-30E6-49A4-BD9F-8B610EDD1205}" dt="2023-01-25T20:41:26.462" v="61" actId="1076"/>
        <pc:sldMkLst>
          <pc:docMk/>
          <pc:sldMk cId="1545994831" sldId="316"/>
        </pc:sldMkLst>
        <pc:spChg chg="mod">
          <ac:chgData name="ONEDRIVE PERSONAL VÍCTOR M. ARISTIZÁBAL" userId="d52436cc27d6eb8b" providerId="LiveId" clId="{D5AEC9DA-30E6-49A4-BD9F-8B610EDD1205}" dt="2023-01-25T20:41:26.462" v="61" actId="1076"/>
          <ac:spMkLst>
            <pc:docMk/>
            <pc:sldMk cId="1545994831" sldId="316"/>
            <ac:spMk id="13" creationId="{3264B2AF-F0F8-20F9-8F05-7C5D038AA2F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9CA2A7-F138-EF36-544E-3F9B170142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4F5D8C9-256B-31DB-22BB-25B85606D4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2C05A8-1A5E-6AA9-3B22-7C01B6EB7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19F49A-B69B-FDA8-12F0-26188E0B4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3A8EAE-5FF2-8110-3556-6722D82CA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160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018DAE-46E8-6204-DFE6-41F28412C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7258971-3A09-DB8A-4151-B007CCFFE1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7E6820-2845-53B3-22F9-C7DEB1A8C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15F206-A2AB-20D0-9E1F-B5B181E92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6129B3-A3C5-5B33-AC18-45007885A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4891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D9435BC-0DF5-0237-D6C0-9A46527368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46C0ED6-B5E6-50EC-4AFB-C4AEFF083B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BACC878-B5E3-6E1E-19DB-052F7F77A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E5A90A7-D1C4-7086-994B-74B19EC0B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340101-E2CF-CAFB-C8AE-D6B16936E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1794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A65C68-6B3D-5FEB-6D5D-5C7125A13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143DBF8-89CA-BA37-0D65-8735508AA7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91B299-2170-F9D7-8B88-1215FD7D0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4EF5F3-5A1F-8C72-9E3F-E00DDD876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77169A-A2ED-5ADB-D8CE-83B2C8A0F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2486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CCDED1-C719-3F3A-5D18-D585B1C4D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0D7B630-E2FA-C725-0574-253F565C7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DD6E33-12E5-C394-A5BB-4B91646BA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343118-3D08-600C-D1A1-51FA4ADAC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B12E34-7E92-E175-0192-9E49B9EC7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9134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F67E45-A6AC-A744-3AD8-B71DC2A83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58CC782-32A3-5D6E-1AE7-55AD40F32C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569B31E-A494-06F2-E374-3302727CCE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41EFE9A-7281-240B-ACD5-E2344D2A6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3DFA406-58EB-52F1-B17E-09CD2701D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DBA3A5-347D-87C4-A35E-A6EAEC340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147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EC5524-C214-A03C-C09E-AB5E06419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4724BA-ECFE-8CDE-76F5-1DA74EDC1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0CC0E3D-231F-1F50-24D4-71F442C3E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194C037-ADD4-5660-9C19-1EC54C4B23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1874E6C-7F9B-1DBB-5439-401820EBD4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6641D94-FBDD-D2A6-604B-8EA11B781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0F0593-9B38-A9DD-01DA-B5057A90B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7C454B0-678E-1FA3-5C89-458C7F6E4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8173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1F93F3-5AF5-9BE4-4B0D-DAE2311BB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570365F-82C3-E5FE-B5E5-C7D49584B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9AAB90F-8F81-06FC-EB97-CBB796E50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54A6323-0EBC-BB48-2D91-EB1D15A2B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3353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C31C664-7AC9-1AB5-F7E6-C0FBD002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A7A7659-FCA4-7169-70DF-0AD586D79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A24474A-F91D-DE96-0E62-304EF7B8E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2095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4BF081-4813-2D09-2A7E-CAEE8C3AA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5CDF028-2A0F-0AD5-02E0-FE78236BBA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0F67D2-7B21-ED07-BCC9-B39DB22773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087427E-CF79-D6D7-255D-3A5460C23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98F87D7-9256-0E73-E0EB-883D4574F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ECA53ED-5563-C9F6-E8A3-167114BE1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960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B48F3D-FFF6-84CD-0CFE-646358AE7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9789053-1AE4-72F5-2542-6563E90A5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2379D49-DC32-976E-FB62-EE06461E44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E1CBE0F-F5EB-E68D-F9F4-3DECA6183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92BDEC6-80E8-46A1-898C-B35BB4148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FD2D262-4683-1CFC-6C73-2FB1C8A3B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6065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D3B2180-7B3E-343F-D3F5-80A8719A4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7B6CC14-0FF9-A5FD-72D2-727DB0FCC0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132D722-97A4-63C6-76FC-549D1F0FA0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A92C6-C5D8-439D-AECB-CB35A2D9E016}" type="datetimeFigureOut">
              <a:rPr lang="es-CO" smtClean="0"/>
              <a:t>25/01/2023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3F5C7C-6622-FDA8-D0C6-9DB83B487E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21034F-3694-A6C2-0461-1FA19D00A9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623A3-2699-415A-96A3-064D20458D3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2365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package" Target="../embeddings/Microsoft_Excel_Macro-Enabled_Worksheet.xlsm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emf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emf"/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2" Type="http://schemas.openxmlformats.org/officeDocument/2006/relationships/image" Target="../media/image110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emf"/><Relationship Id="rId2" Type="http://schemas.openxmlformats.org/officeDocument/2006/relationships/image" Target="../media/image112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2" Type="http://schemas.openxmlformats.org/officeDocument/2006/relationships/image" Target="../media/image114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emf"/><Relationship Id="rId2" Type="http://schemas.openxmlformats.org/officeDocument/2006/relationships/image" Target="../media/image116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emf"/><Relationship Id="rId2" Type="http://schemas.openxmlformats.org/officeDocument/2006/relationships/image" Target="../media/image120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emf"/><Relationship Id="rId2" Type="http://schemas.openxmlformats.org/officeDocument/2006/relationships/image" Target="../media/image122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emf"/><Relationship Id="rId2" Type="http://schemas.openxmlformats.org/officeDocument/2006/relationships/image" Target="../media/image124.e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image" Target="../media/image12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emf"/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emf"/><Relationship Id="rId2" Type="http://schemas.openxmlformats.org/officeDocument/2006/relationships/image" Target="../media/image130.e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emf"/><Relationship Id="rId2" Type="http://schemas.openxmlformats.org/officeDocument/2006/relationships/image" Target="../media/image132.e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emf"/><Relationship Id="rId2" Type="http://schemas.openxmlformats.org/officeDocument/2006/relationships/image" Target="../media/image134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emf"/><Relationship Id="rId2" Type="http://schemas.openxmlformats.org/officeDocument/2006/relationships/image" Target="../media/image136.e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emf"/><Relationship Id="rId2" Type="http://schemas.openxmlformats.org/officeDocument/2006/relationships/image" Target="../media/image138.em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emf"/><Relationship Id="rId2" Type="http://schemas.openxmlformats.org/officeDocument/2006/relationships/image" Target="../media/image140.em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emf"/><Relationship Id="rId2" Type="http://schemas.openxmlformats.org/officeDocument/2006/relationships/image" Target="../media/image142.em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emf"/><Relationship Id="rId2" Type="http://schemas.openxmlformats.org/officeDocument/2006/relationships/image" Target="../media/image144.emf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8386171-E87D-46AB-8718-4CE2A8874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207CB456-8849-413C-8210-B663779A32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745" y="640080"/>
            <a:ext cx="10920415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13936D-D1EB-4E42-A97F-942BA1F3D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8024" y="960109"/>
            <a:ext cx="10277856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2859F08-6A6F-BD3B-3909-92A5153D3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37641"/>
            <a:ext cx="9144000" cy="2330002"/>
          </a:xfrm>
        </p:spPr>
        <p:txBody>
          <a:bodyPr>
            <a:normAutofit/>
          </a:bodyPr>
          <a:lstStyle/>
          <a:p>
            <a:r>
              <a:rPr lang="es-CO" sz="5400"/>
              <a:t>Validación de las hipótesis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FA75EE9-0DE4-4982-A870-290AD61EA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352800" y="3806097"/>
            <a:ext cx="54864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077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61D690-0ABC-320E-7F03-A093FB243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584" y="812306"/>
            <a:ext cx="4944152" cy="1018559"/>
          </a:xfrm>
        </p:spPr>
        <p:txBody>
          <a:bodyPr>
            <a:norm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diseño más desfavorables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Región </a:t>
                </a:r>
                <a:r>
                  <a:rPr lang="es-CO" sz="1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N°</a:t>
                </a: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15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</a:t>
                </a:r>
              </a:p>
              <a:p>
                <a:pPr>
                  <a:spcAft>
                    <a:spcPts val="800"/>
                  </a:spcAft>
                </a:pPr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Perfil del suelo tipo E</a:t>
                </a: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2.1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3.35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0.788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1.050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s-CO" sz="600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  <a:blipFill>
                <a:blip r:embed="rId2"/>
                <a:stretch>
                  <a:fillRect l="-1119" t="-141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83F3CF-4051-D37B-E009-98495BD70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43" y="935821"/>
            <a:ext cx="3809293" cy="49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679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4" name="Rectangle 113">
            <a:extLst>
              <a:ext uri="{FF2B5EF4-FFF2-40B4-BE49-F238E27FC236}">
                <a16:creationId xmlns:a16="http://schemas.microsoft.com/office/drawing/2014/main" id="{398F3DEE-0E56-499F-AFAE-C2DA7C2C8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E85CCF60-79A2-440A-86A2-1A64A59F7B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3F2162BA-EECD-43E0-99D9-C00B1948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160DB805-F71F-46BB-A8CC-74F6D8306F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6F91054C-3439-420E-88EB-F0A5637EC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40" y="2759383"/>
            <a:ext cx="2895573" cy="28342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dirty="0" err="1">
                <a:solidFill>
                  <a:srgbClr val="FFFFFF"/>
                </a:solidFill>
              </a:rPr>
              <a:t>Región</a:t>
            </a:r>
            <a:r>
              <a:rPr lang="en-US" sz="4000" dirty="0">
                <a:solidFill>
                  <a:srgbClr val="FFFFFF"/>
                </a:solidFill>
              </a:rPr>
              <a:t> N° 3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99ED83F-C5B2-AC20-2598-6C1CBC198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026" y="187552"/>
            <a:ext cx="3162300" cy="649986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94FA9B7-A125-8D08-1460-BC1E12DD9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6755" y="179070"/>
            <a:ext cx="3215640" cy="649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771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4" name="Rectangle 113">
            <a:extLst>
              <a:ext uri="{FF2B5EF4-FFF2-40B4-BE49-F238E27FC236}">
                <a16:creationId xmlns:a16="http://schemas.microsoft.com/office/drawing/2014/main" id="{398F3DEE-0E56-499F-AFAE-C2DA7C2C8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E85CCF60-79A2-440A-86A2-1A64A59F7B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3F2162BA-EECD-43E0-99D9-C00B1948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160DB805-F71F-46BB-A8CC-74F6D8306F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6F91054C-3439-420E-88EB-F0A5637EC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40" y="2759383"/>
            <a:ext cx="2895573" cy="28342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dirty="0" err="1">
                <a:solidFill>
                  <a:srgbClr val="FFFFFF"/>
                </a:solidFill>
              </a:rPr>
              <a:t>Región</a:t>
            </a:r>
            <a:r>
              <a:rPr lang="en-US" sz="4000" dirty="0">
                <a:solidFill>
                  <a:srgbClr val="FFFFFF"/>
                </a:solidFill>
              </a:rPr>
              <a:t> N° 3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658F0D0-464C-5B4E-8081-9A7543657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7309" y="3615271"/>
            <a:ext cx="3899615" cy="184174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5FD525F-9151-CBED-4387-845194A82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7308" y="1206557"/>
            <a:ext cx="3899615" cy="184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36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61D690-0ABC-320E-7F03-A093FB243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584" y="812306"/>
            <a:ext cx="4944152" cy="1018559"/>
          </a:xfrm>
        </p:spPr>
        <p:txBody>
          <a:bodyPr>
            <a:norm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diseño más desfavorables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Región </a:t>
                </a:r>
                <a:r>
                  <a:rPr lang="es-CO" sz="1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N°</a:t>
                </a: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20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Perfil del suelo tipo E</a:t>
                </a: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1.7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3.2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0.850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1.113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s-CO" sz="600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  <a:blipFill>
                <a:blip r:embed="rId2"/>
                <a:stretch>
                  <a:fillRect l="-1119" t="-141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83F3CF-4051-D37B-E009-98495BD70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43" y="935821"/>
            <a:ext cx="3809293" cy="49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68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7" name="Rectangle 126">
            <a:extLst>
              <a:ext uri="{FF2B5EF4-FFF2-40B4-BE49-F238E27FC236}">
                <a16:creationId xmlns:a16="http://schemas.microsoft.com/office/drawing/2014/main" id="{ADBDF5E3-4906-40CC-B929-F315BD058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35B9823A-85C3-4837-8700-3D94F9B36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17235" y="0"/>
            <a:ext cx="789032" cy="6865831"/>
          </a:xfrm>
          <a:custGeom>
            <a:avLst/>
            <a:gdLst>
              <a:gd name="connsiteX0" fmla="*/ 2648 w 789032"/>
              <a:gd name="connsiteY0" fmla="*/ 0 h 6865831"/>
              <a:gd name="connsiteX1" fmla="*/ 789032 w 789032"/>
              <a:gd name="connsiteY1" fmla="*/ 0 h 6865831"/>
              <a:gd name="connsiteX2" fmla="*/ 789032 w 789032"/>
              <a:gd name="connsiteY2" fmla="*/ 1621639 h 6865831"/>
              <a:gd name="connsiteX3" fmla="*/ 789032 w 789032"/>
              <a:gd name="connsiteY3" fmla="*/ 1900580 h 6865831"/>
              <a:gd name="connsiteX4" fmla="*/ 789032 w 789032"/>
              <a:gd name="connsiteY4" fmla="*/ 6865831 h 6865831"/>
              <a:gd name="connsiteX5" fmla="*/ 0 w 789032"/>
              <a:gd name="connsiteY5" fmla="*/ 6399058 h 6865831"/>
              <a:gd name="connsiteX6" fmla="*/ 0 w 789032"/>
              <a:gd name="connsiteY6" fmla="*/ 1154866 h 6865831"/>
              <a:gd name="connsiteX7" fmla="*/ 2648 w 789032"/>
              <a:gd name="connsiteY7" fmla="*/ 1156433 h 6865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9032" h="6865831">
                <a:moveTo>
                  <a:pt x="2648" y="0"/>
                </a:moveTo>
                <a:lnTo>
                  <a:pt x="789032" y="0"/>
                </a:lnTo>
                <a:lnTo>
                  <a:pt x="789032" y="1621639"/>
                </a:lnTo>
                <a:lnTo>
                  <a:pt x="789032" y="1900580"/>
                </a:lnTo>
                <a:lnTo>
                  <a:pt x="789032" y="6865831"/>
                </a:lnTo>
                <a:lnTo>
                  <a:pt x="0" y="6399058"/>
                </a:lnTo>
                <a:lnTo>
                  <a:pt x="0" y="1154866"/>
                </a:lnTo>
                <a:lnTo>
                  <a:pt x="2648" y="11564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1" name="Freeform 7">
            <a:extLst>
              <a:ext uri="{FF2B5EF4-FFF2-40B4-BE49-F238E27FC236}">
                <a16:creationId xmlns:a16="http://schemas.microsoft.com/office/drawing/2014/main" id="{10A70E06-9734-4904-B829-95BCC0199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017236" y="887217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3" name="Rectangle 132">
            <a:extLst>
              <a:ext uri="{FF2B5EF4-FFF2-40B4-BE49-F238E27FC236}">
                <a16:creationId xmlns:a16="http://schemas.microsoft.com/office/drawing/2014/main" id="{35B9E095-93FF-4FF3-8399-098627973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498749" cy="6150193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1BE6281-D2D3-2FEC-9502-7315020A9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395" y="643467"/>
            <a:ext cx="2604704" cy="535376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A6FD2AA-021B-AAAF-ED19-A17F29D3B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993" y="643467"/>
            <a:ext cx="2648639" cy="5353766"/>
          </a:xfrm>
          <a:prstGeom prst="rect">
            <a:avLst/>
          </a:prstGeom>
        </p:spPr>
      </p:pic>
      <p:sp>
        <p:nvSpPr>
          <p:cNvPr id="135" name="Rectangle 8">
            <a:extLst>
              <a:ext uri="{FF2B5EF4-FFF2-40B4-BE49-F238E27FC236}">
                <a16:creationId xmlns:a16="http://schemas.microsoft.com/office/drawing/2014/main" id="{DB1BADEA-DDC5-4DCC-B8EC-AA06BC73F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804744" y="0"/>
            <a:ext cx="43842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9872" y="1062401"/>
            <a:ext cx="3262028" cy="27338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Región N° 4</a:t>
            </a:r>
          </a:p>
        </p:txBody>
      </p:sp>
    </p:spTree>
    <p:extLst>
      <p:ext uri="{BB962C8B-B14F-4D97-AF65-F5344CB8AC3E}">
        <p14:creationId xmlns:p14="http://schemas.microsoft.com/office/powerpoint/2010/main" val="994793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7" name="Rectangle 126">
            <a:extLst>
              <a:ext uri="{FF2B5EF4-FFF2-40B4-BE49-F238E27FC236}">
                <a16:creationId xmlns:a16="http://schemas.microsoft.com/office/drawing/2014/main" id="{ADBDF5E3-4906-40CC-B929-F315BD058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35B9823A-85C3-4837-8700-3D94F9B36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17235" y="0"/>
            <a:ext cx="789032" cy="6865831"/>
          </a:xfrm>
          <a:custGeom>
            <a:avLst/>
            <a:gdLst>
              <a:gd name="connsiteX0" fmla="*/ 2648 w 789032"/>
              <a:gd name="connsiteY0" fmla="*/ 0 h 6865831"/>
              <a:gd name="connsiteX1" fmla="*/ 789032 w 789032"/>
              <a:gd name="connsiteY1" fmla="*/ 0 h 6865831"/>
              <a:gd name="connsiteX2" fmla="*/ 789032 w 789032"/>
              <a:gd name="connsiteY2" fmla="*/ 1621639 h 6865831"/>
              <a:gd name="connsiteX3" fmla="*/ 789032 w 789032"/>
              <a:gd name="connsiteY3" fmla="*/ 1900580 h 6865831"/>
              <a:gd name="connsiteX4" fmla="*/ 789032 w 789032"/>
              <a:gd name="connsiteY4" fmla="*/ 6865831 h 6865831"/>
              <a:gd name="connsiteX5" fmla="*/ 0 w 789032"/>
              <a:gd name="connsiteY5" fmla="*/ 6399058 h 6865831"/>
              <a:gd name="connsiteX6" fmla="*/ 0 w 789032"/>
              <a:gd name="connsiteY6" fmla="*/ 1154866 h 6865831"/>
              <a:gd name="connsiteX7" fmla="*/ 2648 w 789032"/>
              <a:gd name="connsiteY7" fmla="*/ 1156433 h 6865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9032" h="6865831">
                <a:moveTo>
                  <a:pt x="2648" y="0"/>
                </a:moveTo>
                <a:lnTo>
                  <a:pt x="789032" y="0"/>
                </a:lnTo>
                <a:lnTo>
                  <a:pt x="789032" y="1621639"/>
                </a:lnTo>
                <a:lnTo>
                  <a:pt x="789032" y="1900580"/>
                </a:lnTo>
                <a:lnTo>
                  <a:pt x="789032" y="6865831"/>
                </a:lnTo>
                <a:lnTo>
                  <a:pt x="0" y="6399058"/>
                </a:lnTo>
                <a:lnTo>
                  <a:pt x="0" y="1154866"/>
                </a:lnTo>
                <a:lnTo>
                  <a:pt x="2648" y="11564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1" name="Freeform 7">
            <a:extLst>
              <a:ext uri="{FF2B5EF4-FFF2-40B4-BE49-F238E27FC236}">
                <a16:creationId xmlns:a16="http://schemas.microsoft.com/office/drawing/2014/main" id="{10A70E06-9734-4904-B829-95BCC0199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017236" y="887217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3" name="Rectangle 132">
            <a:extLst>
              <a:ext uri="{FF2B5EF4-FFF2-40B4-BE49-F238E27FC236}">
                <a16:creationId xmlns:a16="http://schemas.microsoft.com/office/drawing/2014/main" id="{35B9E095-93FF-4FF3-8399-098627973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498749" cy="6150193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8">
            <a:extLst>
              <a:ext uri="{FF2B5EF4-FFF2-40B4-BE49-F238E27FC236}">
                <a16:creationId xmlns:a16="http://schemas.microsoft.com/office/drawing/2014/main" id="{DB1BADEA-DDC5-4DCC-B8EC-AA06BC73F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804744" y="0"/>
            <a:ext cx="43842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9872" y="1062401"/>
            <a:ext cx="3262028" cy="27338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Región N° 4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9B60EBC-BC64-ED9E-292E-E394799AE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603" y="3796282"/>
            <a:ext cx="4356403" cy="202335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276C901-E2EB-6FBE-267C-EC4FB5D7B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603" y="1068668"/>
            <a:ext cx="4356402" cy="205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6623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61D690-0ABC-320E-7F03-A093FB243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584" y="812306"/>
            <a:ext cx="4944152" cy="1018559"/>
          </a:xfrm>
        </p:spPr>
        <p:txBody>
          <a:bodyPr>
            <a:norm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diseño más desfavorables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Región </a:t>
                </a:r>
                <a:r>
                  <a:rPr lang="es-CO" sz="1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N°</a:t>
                </a: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25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25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Perfil del suelo tipo E</a:t>
                </a: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1.45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3.0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0.906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1.208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s-CO" sz="600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  <a:blipFill>
                <a:blip r:embed="rId2"/>
                <a:stretch>
                  <a:fillRect l="-1119" t="-141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83F3CF-4051-D37B-E009-98495BD70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43" y="935821"/>
            <a:ext cx="3809293" cy="49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322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Rectangle 139">
            <a:extLst>
              <a:ext uri="{FF2B5EF4-FFF2-40B4-BE49-F238E27FC236}">
                <a16:creationId xmlns:a16="http://schemas.microsoft.com/office/drawing/2014/main" id="{455C8229-458B-483E-A9DE-AAAD8EEFEF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DD0AED3C-9941-44F2-8730-4D6DAD4E0F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B7D379B-0842-4203-A23B-FABED51E1B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78324" y="699899"/>
            <a:ext cx="10713676" cy="543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898" y="576263"/>
            <a:ext cx="4609177" cy="296760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 err="1"/>
              <a:t>Región</a:t>
            </a:r>
            <a:r>
              <a:rPr lang="en-US" sz="4800" dirty="0"/>
              <a:t> N° 5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EBD1E24A-BF09-4A6C-AAD2-AE3FCA215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169964" y="-1550"/>
            <a:ext cx="3051858" cy="719180"/>
          </a:xfrm>
          <a:prstGeom prst="rect">
            <a:avLst/>
          </a:prstGeom>
          <a:solidFill>
            <a:schemeClr val="accent1">
              <a:alpha val="2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123891D-D07A-5F24-00E2-90647D584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3930" y="768130"/>
            <a:ext cx="2632794" cy="532173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9149E93-7875-F67C-4304-5B98DD9200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7706" y="768130"/>
            <a:ext cx="2589122" cy="5321738"/>
          </a:xfrm>
          <a:prstGeom prst="rect">
            <a:avLst/>
          </a:prstGeom>
        </p:spPr>
      </p:pic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5D28AB17-F6FA-4C53-B3E3-D0A39D4A3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11365990" y="5610"/>
            <a:ext cx="0" cy="685800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3EFADC67-92A1-44FB-8691-D8CD71A21E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18001"/>
            <a:ext cx="12192000" cy="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856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Rectangle 139">
            <a:extLst>
              <a:ext uri="{FF2B5EF4-FFF2-40B4-BE49-F238E27FC236}">
                <a16:creationId xmlns:a16="http://schemas.microsoft.com/office/drawing/2014/main" id="{455C8229-458B-483E-A9DE-AAAD8EEFEF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DD0AED3C-9941-44F2-8730-4D6DAD4E0F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B7D379B-0842-4203-A23B-FABED51E1B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78324" y="699899"/>
            <a:ext cx="10713676" cy="543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898" y="576263"/>
            <a:ext cx="4609177" cy="296760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 err="1"/>
              <a:t>Región</a:t>
            </a:r>
            <a:r>
              <a:rPr lang="en-US" sz="4800" dirty="0"/>
              <a:t> N° 5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EBD1E24A-BF09-4A6C-AAD2-AE3FCA215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169964" y="-1550"/>
            <a:ext cx="3051858" cy="719180"/>
          </a:xfrm>
          <a:prstGeom prst="rect">
            <a:avLst/>
          </a:prstGeom>
          <a:solidFill>
            <a:schemeClr val="accent1">
              <a:alpha val="2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5D28AB17-F6FA-4C53-B3E3-D0A39D4A3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11365990" y="5610"/>
            <a:ext cx="0" cy="685800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3EFADC67-92A1-44FB-8691-D8CD71A21E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18001"/>
            <a:ext cx="12192000" cy="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>
            <a:extLst>
              <a:ext uri="{FF2B5EF4-FFF2-40B4-BE49-F238E27FC236}">
                <a16:creationId xmlns:a16="http://schemas.microsoft.com/office/drawing/2014/main" id="{C806994D-E871-5218-8FDD-9190BBA19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8755" y="3270819"/>
            <a:ext cx="4309492" cy="200156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DA2B83F-6AA9-3EAE-B5E8-F1798C518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776" y="953639"/>
            <a:ext cx="4406565" cy="208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41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61D690-0ABC-320E-7F03-A093FB243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584" y="812306"/>
            <a:ext cx="4944152" cy="1018559"/>
          </a:xfrm>
        </p:spPr>
        <p:txBody>
          <a:bodyPr>
            <a:norm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diseño más desfavorables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Región </a:t>
                </a:r>
                <a:r>
                  <a:rPr lang="es-CO" sz="1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N°</a:t>
                </a: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6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30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Perfil del suelo tipo E</a:t>
                </a: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1.20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2.8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0.90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1.20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s-CO" sz="600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  <a:blipFill>
                <a:blip r:embed="rId2"/>
                <a:stretch>
                  <a:fillRect l="-1119" t="-141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83F3CF-4051-D37B-E009-98495BD70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43" y="935821"/>
            <a:ext cx="3809293" cy="49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460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D6CDB20-394C-4D51-9C5B-8751E2133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46DFD1E0-DCA7-47E6-B78B-6ECDDF873D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745" y="640080"/>
            <a:ext cx="10920415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AB0B1E-BB97-40E0-8DCD-D1197A0E1D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8024" y="960109"/>
            <a:ext cx="10277856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2E34732-7552-EB29-312A-CB07EE17E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064" y="1284731"/>
            <a:ext cx="9637776" cy="1333066"/>
          </a:xfrm>
        </p:spPr>
        <p:txBody>
          <a:bodyPr>
            <a:normAutofit/>
          </a:bodyPr>
          <a:lstStyle/>
          <a:p>
            <a:pPr algn="ctr"/>
            <a:r>
              <a:rPr lang="es-CO" dirty="0"/>
              <a:t>Hipótesis 1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9C0742B-6FAB-4F71-A9CB-E140A40C8B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62454" y="2620980"/>
            <a:ext cx="950976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1A1408A-A8CF-D484-A1C2-32AF494CB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8064" y="2853879"/>
            <a:ext cx="9637776" cy="27147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Verificar si, para todo muro simplemente apoyado, con esbeltez menor a 25 (</a:t>
            </a:r>
            <a:r>
              <a:rPr lang="es-CO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Ly</a:t>
            </a:r>
            <a:r>
              <a:rPr lang="es-CO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/Lx), se puede encontrar un límite en la relación de masa (kg) /resistencia (</a:t>
            </a:r>
            <a:r>
              <a:rPr lang="es-CO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f’m</a:t>
            </a:r>
            <a:r>
              <a:rPr lang="es-CO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por debajo del cual no exista una aceleración sísmica de diseño en las normas colombianas que produzca la falla del muro por flexo-compresión.</a:t>
            </a:r>
            <a:endParaRPr lang="es-C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141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" name="Rectangle 195">
            <a:extLst>
              <a:ext uri="{FF2B5EF4-FFF2-40B4-BE49-F238E27FC236}">
                <a16:creationId xmlns:a16="http://schemas.microsoft.com/office/drawing/2014/main" id="{2151139A-886F-4B97-8815-729AD383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5" name="Rectangle 197">
            <a:extLst>
              <a:ext uri="{FF2B5EF4-FFF2-40B4-BE49-F238E27FC236}">
                <a16:creationId xmlns:a16="http://schemas.microsoft.com/office/drawing/2014/main" id="{5428AC11-BFDF-42EF-80FF-717BBF9090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08628" y="1408629"/>
            <a:ext cx="6858000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" name="Rectangle 199">
            <a:extLst>
              <a:ext uri="{FF2B5EF4-FFF2-40B4-BE49-F238E27FC236}">
                <a16:creationId xmlns:a16="http://schemas.microsoft.com/office/drawing/2014/main" id="{2CC56AF6-38E4-490B-8E2B-1A1037B4ED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832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Rectangle 201">
            <a:extLst>
              <a:ext uri="{FF2B5EF4-FFF2-40B4-BE49-F238E27FC236}">
                <a16:creationId xmlns:a16="http://schemas.microsoft.com/office/drawing/2014/main" id="{2339A6F5-AD6A-4D80-8AD9-6290D13AC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513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61000"/>
                </a:srgbClr>
              </a:gs>
              <a:gs pos="95000">
                <a:schemeClr val="accent5">
                  <a:alpha val="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2" y="2945176"/>
            <a:ext cx="2878688" cy="275797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Región N° 6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CD4D3CE-93EF-6759-04E9-A6E4043C9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142" y="230530"/>
            <a:ext cx="3144628" cy="635632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CE5FA7A-A5F0-9D37-C592-CD7730F4B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5830" y="230529"/>
            <a:ext cx="3067983" cy="635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4893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" name="Rectangle 195">
            <a:extLst>
              <a:ext uri="{FF2B5EF4-FFF2-40B4-BE49-F238E27FC236}">
                <a16:creationId xmlns:a16="http://schemas.microsoft.com/office/drawing/2014/main" id="{2151139A-886F-4B97-8815-729AD383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5" name="Rectangle 197">
            <a:extLst>
              <a:ext uri="{FF2B5EF4-FFF2-40B4-BE49-F238E27FC236}">
                <a16:creationId xmlns:a16="http://schemas.microsoft.com/office/drawing/2014/main" id="{5428AC11-BFDF-42EF-80FF-717BBF9090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08628" y="1408629"/>
            <a:ext cx="6858000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" name="Rectangle 199">
            <a:extLst>
              <a:ext uri="{FF2B5EF4-FFF2-40B4-BE49-F238E27FC236}">
                <a16:creationId xmlns:a16="http://schemas.microsoft.com/office/drawing/2014/main" id="{2CC56AF6-38E4-490B-8E2B-1A1037B4ED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832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Rectangle 201">
            <a:extLst>
              <a:ext uri="{FF2B5EF4-FFF2-40B4-BE49-F238E27FC236}">
                <a16:creationId xmlns:a16="http://schemas.microsoft.com/office/drawing/2014/main" id="{2339A6F5-AD6A-4D80-8AD9-6290D13AC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513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61000"/>
                </a:srgbClr>
              </a:gs>
              <a:gs pos="95000">
                <a:schemeClr val="accent5">
                  <a:alpha val="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2" y="2945176"/>
            <a:ext cx="2878688" cy="275797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Región N° 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779C513-C0AE-541B-30DC-56AFA2CA5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359" y="3429000"/>
            <a:ext cx="4099798" cy="193628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2FC4655-A986-4A80-0E0A-09B2B0F29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4332" y="1008886"/>
            <a:ext cx="4099798" cy="193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687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61D690-0ABC-320E-7F03-A093FB243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584" y="812306"/>
            <a:ext cx="4944152" cy="1018559"/>
          </a:xfrm>
        </p:spPr>
        <p:txBody>
          <a:bodyPr>
            <a:norm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diseño más desfavorables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Región </a:t>
                </a:r>
                <a:r>
                  <a:rPr lang="es-CO" sz="1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N°</a:t>
                </a: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7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35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35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Perfil del suelo tipo E</a:t>
                </a: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1.05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2.6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0.919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1.225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s-CO" sz="600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  <a:blipFill>
                <a:blip r:embed="rId2"/>
                <a:stretch>
                  <a:fillRect l="-1119" t="-141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83F3CF-4051-D37B-E009-98495BD70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43" y="935821"/>
            <a:ext cx="3809293" cy="49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5312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Rectangle 211">
            <a:extLst>
              <a:ext uri="{FF2B5EF4-FFF2-40B4-BE49-F238E27FC236}">
                <a16:creationId xmlns:a16="http://schemas.microsoft.com/office/drawing/2014/main" id="{4845A0EE-C4C8-4AE1-B3C6-1261368AC0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192E629-C6CC-CB3D-D33D-49B407873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494" y="246705"/>
            <a:ext cx="3055221" cy="636458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4E119B9-DA32-A529-566F-FEC495A9F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2484" y="246705"/>
            <a:ext cx="3109681" cy="636458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629" y="640080"/>
            <a:ext cx="4225290" cy="55788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Región N° 7</a:t>
            </a:r>
          </a:p>
        </p:txBody>
      </p:sp>
    </p:spTree>
    <p:extLst>
      <p:ext uri="{BB962C8B-B14F-4D97-AF65-F5344CB8AC3E}">
        <p14:creationId xmlns:p14="http://schemas.microsoft.com/office/powerpoint/2010/main" val="23270020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Rectangle 211">
            <a:extLst>
              <a:ext uri="{FF2B5EF4-FFF2-40B4-BE49-F238E27FC236}">
                <a16:creationId xmlns:a16="http://schemas.microsoft.com/office/drawing/2014/main" id="{4845A0EE-C4C8-4AE1-B3C6-1261368AC0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629" y="640080"/>
            <a:ext cx="4225290" cy="55788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Región N° 7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B2837E5-6465-9225-8AAD-F64329BDF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8662" y="3494755"/>
            <a:ext cx="4278208" cy="198703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71B5B28-C7A9-91A1-280B-14790341D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662" y="940989"/>
            <a:ext cx="4207245" cy="198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8162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61D690-0ABC-320E-7F03-A093FB243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584" y="812306"/>
            <a:ext cx="4944152" cy="1018559"/>
          </a:xfrm>
        </p:spPr>
        <p:txBody>
          <a:bodyPr>
            <a:norm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diseño más desfavorables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Región </a:t>
                </a:r>
                <a:r>
                  <a:rPr lang="es-CO" sz="1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N°</a:t>
                </a: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8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40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Perfil del suelo tipo E</a:t>
                </a: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0.9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2.4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0.90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1.20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s-CO" sz="600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  <a:blipFill>
                <a:blip r:embed="rId2"/>
                <a:stretch>
                  <a:fillRect l="-1119" t="-141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83F3CF-4051-D37B-E009-98495BD70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43" y="935821"/>
            <a:ext cx="3809293" cy="49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5666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Rectangle 216">
            <a:extLst>
              <a:ext uri="{FF2B5EF4-FFF2-40B4-BE49-F238E27FC236}">
                <a16:creationId xmlns:a16="http://schemas.microsoft.com/office/drawing/2014/main" id="{C18B47EC-880C-488C-A09F-1082C7675D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0" y="0"/>
            <a:ext cx="1219285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7">
            <a:extLst>
              <a:ext uri="{FF2B5EF4-FFF2-40B4-BE49-F238E27FC236}">
                <a16:creationId xmlns:a16="http://schemas.microsoft.com/office/drawing/2014/main" id="{44BF5144-F7BD-4540-9CFD-700A8426D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0" y="1466224"/>
            <a:ext cx="5439902" cy="3925553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BA409EA-F6F3-B686-829C-76F5BEA1F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8752" y="244104"/>
            <a:ext cx="3046210" cy="623451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6424376-1CB5-DEED-A655-F80A9ACF3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7985" y="244104"/>
            <a:ext cx="2992924" cy="6234517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782" y="1950856"/>
            <a:ext cx="3261741" cy="295628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Región N° 8</a:t>
            </a:r>
          </a:p>
        </p:txBody>
      </p:sp>
    </p:spTree>
    <p:extLst>
      <p:ext uri="{BB962C8B-B14F-4D97-AF65-F5344CB8AC3E}">
        <p14:creationId xmlns:p14="http://schemas.microsoft.com/office/powerpoint/2010/main" val="8217063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Rectangle 216">
            <a:extLst>
              <a:ext uri="{FF2B5EF4-FFF2-40B4-BE49-F238E27FC236}">
                <a16:creationId xmlns:a16="http://schemas.microsoft.com/office/drawing/2014/main" id="{C18B47EC-880C-488C-A09F-1082C7675D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0" y="0"/>
            <a:ext cx="1219285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7">
            <a:extLst>
              <a:ext uri="{FF2B5EF4-FFF2-40B4-BE49-F238E27FC236}">
                <a16:creationId xmlns:a16="http://schemas.microsoft.com/office/drawing/2014/main" id="{44BF5144-F7BD-4540-9CFD-700A8426D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0" y="1466224"/>
            <a:ext cx="5439902" cy="3925553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782" y="1950856"/>
            <a:ext cx="3261741" cy="295628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Región N° 8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EDC80AB-FE81-FC64-03EC-5076342CA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761" y="3550657"/>
            <a:ext cx="3964044" cy="184112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3434C6D-4B95-6FA0-3528-A899A8796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761" y="1030295"/>
            <a:ext cx="3898292" cy="18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986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61D690-0ABC-320E-7F03-A093FB243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584" y="812306"/>
            <a:ext cx="4944152" cy="1018559"/>
          </a:xfrm>
        </p:spPr>
        <p:txBody>
          <a:bodyPr>
            <a:norm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diseño más desfavorables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Región </a:t>
                </a:r>
                <a:r>
                  <a:rPr lang="es-CO" sz="1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N°</a:t>
                </a: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9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45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45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Perfil del suelo tipo E</a:t>
                </a: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0.9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2.4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1.013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350</a:t>
                </a:r>
              </a:p>
              <a:p>
                <a:pPr>
                  <a:spcAft>
                    <a:spcPts val="800"/>
                  </a:spcAft>
                </a:pP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s-CO" sz="600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  <a:blipFill>
                <a:blip r:embed="rId2"/>
                <a:stretch>
                  <a:fillRect l="-1119" t="-141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83F3CF-4051-D37B-E009-98495BD70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43" y="935821"/>
            <a:ext cx="3809293" cy="49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8494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4" name="Rectangle 223">
            <a:extLst>
              <a:ext uri="{FF2B5EF4-FFF2-40B4-BE49-F238E27FC236}">
                <a16:creationId xmlns:a16="http://schemas.microsoft.com/office/drawing/2014/main" id="{AE47195D-EC06-4298-8805-0F0D659976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/>
              <a:t>Región N° 9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8BEE935-B77E-66ED-F5D5-BCB472293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910" y="858525"/>
            <a:ext cx="2535686" cy="521190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E77FD5C-17C7-24D5-ECA9-4ACACF0B4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993" y="858524"/>
            <a:ext cx="2578457" cy="5211906"/>
          </a:xfrm>
          <a:prstGeom prst="rect">
            <a:avLst/>
          </a:prstGeom>
        </p:spPr>
      </p:pic>
      <p:sp>
        <p:nvSpPr>
          <p:cNvPr id="230" name="Rectangle 229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664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884CB6-83B2-11DC-0936-99E75B744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97" y="549138"/>
            <a:ext cx="5183702" cy="16083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C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Esfuerzos máximos </a:t>
            </a:r>
            <a:br>
              <a:rPr lang="es-C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CO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s-C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coincidentes en la mitad del muro 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022E09A6-F1F0-8182-00B8-195AA51D4B00}"/>
              </a:ext>
            </a:extLst>
          </p:cNvPr>
          <p:cNvSpPr txBox="1">
            <a:spLocks/>
          </p:cNvSpPr>
          <p:nvPr/>
        </p:nvSpPr>
        <p:spPr>
          <a:xfrm>
            <a:off x="6370525" y="470505"/>
            <a:ext cx="5284978" cy="1765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200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Esfuerzos</a:t>
            </a:r>
            <a:r>
              <a:rPr lang="en-US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máximos</a:t>
            </a:r>
            <a:endParaRPr lang="en-US" sz="2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en-US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CO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coincidentes</a:t>
            </a:r>
            <a:r>
              <a:rPr lang="en-US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en</a:t>
            </a:r>
            <a:r>
              <a:rPr lang="en-US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la </a:t>
            </a:r>
            <a:r>
              <a:rPr lang="es-CO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mitad</a:t>
            </a:r>
            <a:r>
              <a:rPr lang="en-US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del </a:t>
            </a:r>
            <a:r>
              <a:rPr lang="en-US" sz="200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muro</a:t>
            </a:r>
            <a:r>
              <a:rPr lang="en-US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5AAE9118-0436-4488-AC4A-C14DF6A7B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2211010"/>
            <a:ext cx="12192002" cy="464699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ounded Rectangle 26">
            <a:extLst>
              <a:ext uri="{FF2B5EF4-FFF2-40B4-BE49-F238E27FC236}">
                <a16:creationId xmlns:a16="http://schemas.microsoft.com/office/drawing/2014/main" id="{1B10F861-B8F1-49C7-BD58-EAB20CEE7F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564" y="2423160"/>
            <a:ext cx="5613569" cy="39303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28FB9F5-0172-C6B9-9481-4D38E51B7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58" y="2742397"/>
            <a:ext cx="3275380" cy="3291840"/>
          </a:xfrm>
          <a:prstGeom prst="rect">
            <a:avLst/>
          </a:prstGeom>
        </p:spPr>
      </p:pic>
      <p:sp>
        <p:nvSpPr>
          <p:cNvPr id="21" name="Rounded Rectangle 16">
            <a:extLst>
              <a:ext uri="{FF2B5EF4-FFF2-40B4-BE49-F238E27FC236}">
                <a16:creationId xmlns:a16="http://schemas.microsoft.com/office/drawing/2014/main" id="{61F6E425-22AB-4DA2-8FAC-58ADB58EF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4749" y="2423160"/>
            <a:ext cx="5613569" cy="39303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817515D-76E0-8078-C082-4F8E979E0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9457" y="2742397"/>
            <a:ext cx="3568390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567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4" name="Rectangle 223">
            <a:extLst>
              <a:ext uri="{FF2B5EF4-FFF2-40B4-BE49-F238E27FC236}">
                <a16:creationId xmlns:a16="http://schemas.microsoft.com/office/drawing/2014/main" id="{AE47195D-EC06-4298-8805-0F0D659976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/>
              <a:t>Región N° 9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1D550AD-99D8-7697-9C38-1C45301A6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933" y="3079741"/>
            <a:ext cx="4105423" cy="190678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9CB6167-8AF3-3D30-4191-AA9F132479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934" y="862173"/>
            <a:ext cx="4163811" cy="196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828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61D690-0ABC-320E-7F03-A093FB243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584" y="812306"/>
            <a:ext cx="4944152" cy="1018559"/>
          </a:xfrm>
        </p:spPr>
        <p:txBody>
          <a:bodyPr>
            <a:norm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diseño más desfavorables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Región </a:t>
                </a:r>
                <a:r>
                  <a:rPr lang="es-CO" sz="1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N°</a:t>
                </a: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10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50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Perfil del suelo tipo E</a:t>
                </a: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0.9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2.4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1.125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1.50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s-CO" sz="600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  <a:blipFill>
                <a:blip r:embed="rId2"/>
                <a:stretch>
                  <a:fillRect l="-1119" t="-141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83F3CF-4051-D37B-E009-98495BD70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43" y="935821"/>
            <a:ext cx="3809293" cy="49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308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5" name="Rectangle 234">
            <a:extLst>
              <a:ext uri="{FF2B5EF4-FFF2-40B4-BE49-F238E27FC236}">
                <a16:creationId xmlns:a16="http://schemas.microsoft.com/office/drawing/2014/main" id="{B32DE8DB-F504-4791-9594-451B568B31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881" y="-244800"/>
            <a:ext cx="4155566" cy="407407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dirty="0" err="1"/>
              <a:t>Región</a:t>
            </a:r>
            <a:r>
              <a:rPr lang="en-US" sz="6000" dirty="0"/>
              <a:t> N° 10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56043DD8-E900-4EC1-91AB-BFFC63E4B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419D658-F50E-8EB1-190B-86077449E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76" y="891540"/>
            <a:ext cx="2505864" cy="5071110"/>
          </a:xfrm>
          <a:prstGeom prst="rect">
            <a:avLst/>
          </a:prstGeom>
          <a:effectLst>
            <a:outerShdw blurRad="406400" dist="317500" dir="5400000" sx="89000" sy="89000" rotWithShape="0">
              <a:prstClr val="black">
                <a:alpha val="15000"/>
              </a:prstClr>
            </a:outerShdw>
          </a:effec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777D88F-3296-AAE0-EA1B-DA9AFDB18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891" y="891540"/>
            <a:ext cx="2464297" cy="5071109"/>
          </a:xfrm>
          <a:prstGeom prst="rect">
            <a:avLst/>
          </a:prstGeom>
          <a:effectLst>
            <a:outerShdw blurRad="406400" dist="317500" dir="5400000" sx="89000" sy="8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27067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5" name="Rectangle 234">
            <a:extLst>
              <a:ext uri="{FF2B5EF4-FFF2-40B4-BE49-F238E27FC236}">
                <a16:creationId xmlns:a16="http://schemas.microsoft.com/office/drawing/2014/main" id="{B32DE8DB-F504-4791-9594-451B568B31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881" y="-244800"/>
            <a:ext cx="4155566" cy="407407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dirty="0" err="1"/>
              <a:t>Región</a:t>
            </a:r>
            <a:r>
              <a:rPr lang="en-US" sz="6000" dirty="0"/>
              <a:t> N° 10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56043DD8-E900-4EC1-91AB-BFFC63E4B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2336A00-6F33-F35B-6462-D33D049B6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08" y="3271306"/>
            <a:ext cx="4066062" cy="192035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32F4A42-735A-9141-DA2B-996AB0AE8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808" y="1045476"/>
            <a:ext cx="4066062" cy="192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693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45090A-FB42-99EE-8750-6032FF3D3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s-CO" sz="4000"/>
              <a:t>Conclusiones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BCCC68-8D6A-696B-A435-BC1611CFD8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es-CO" sz="2200" dirty="0"/>
              <a:t>Cambiar el momento coincidente en la mitad del muro representa una reducción del </a:t>
            </a:r>
            <a:r>
              <a:rPr lang="es-CO" sz="2200" dirty="0" err="1"/>
              <a:t>f’m</a:t>
            </a:r>
            <a:r>
              <a:rPr lang="es-CO" sz="2200" dirty="0"/>
              <a:t> del 45% aproximadamente. </a:t>
            </a:r>
          </a:p>
          <a:p>
            <a:r>
              <a:rPr lang="es-CO" sz="2200" dirty="0"/>
              <a:t>Cambiar el momento a restaurador representa una reducción de </a:t>
            </a:r>
            <a:r>
              <a:rPr lang="es-CO" sz="2200" dirty="0" err="1"/>
              <a:t>f’m</a:t>
            </a:r>
            <a:r>
              <a:rPr lang="es-CO" sz="2200" dirty="0"/>
              <a:t> del 8% aproximadamente. </a:t>
            </a:r>
          </a:p>
          <a:p>
            <a:r>
              <a:rPr lang="es-CO" sz="2200" dirty="0"/>
              <a:t>Hacer los 3 cambios (peso real, momentos coincidentes en la mitad del muro, y momento restaurador) representa una reducción del </a:t>
            </a:r>
            <a:r>
              <a:rPr lang="es-CO" sz="2200" dirty="0" err="1"/>
              <a:t>f’m</a:t>
            </a:r>
            <a:r>
              <a:rPr lang="es-CO" sz="2200" dirty="0"/>
              <a:t> del 62% aproximadamente.</a:t>
            </a:r>
          </a:p>
        </p:txBody>
      </p:sp>
    </p:spTree>
    <p:extLst>
      <p:ext uri="{BB962C8B-B14F-4D97-AF65-F5344CB8AC3E}">
        <p14:creationId xmlns:p14="http://schemas.microsoft.com/office/powerpoint/2010/main" val="40946399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45090A-FB42-99EE-8750-6032FF3D3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s-CO" sz="4000"/>
              <a:t>Conclusiones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BCCC68-8D6A-696B-A435-BC1611CFD8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es-CO" sz="2200" dirty="0"/>
              <a:t>En ninguna zona de amenaza sísmica lo propuesto por la norma NSR-10 cumple con el </a:t>
            </a:r>
            <a:r>
              <a:rPr lang="es-CO" sz="2200" dirty="0" err="1"/>
              <a:t>f’cu</a:t>
            </a:r>
            <a:r>
              <a:rPr lang="es-CO" sz="2200" dirty="0"/>
              <a:t> mínimo de 3 MPa para una esbeltez de 25.</a:t>
            </a:r>
          </a:p>
          <a:p>
            <a:r>
              <a:rPr lang="es-CO" sz="2200" dirty="0"/>
              <a:t>En zona sísmica baja con las tres modificaciones y utilizando una resistencia </a:t>
            </a:r>
            <a:r>
              <a:rPr lang="es-CO" sz="2200" dirty="0" err="1"/>
              <a:t>f’cu</a:t>
            </a:r>
            <a:r>
              <a:rPr lang="es-CO" sz="2200" dirty="0"/>
              <a:t>= 3MPa planteadas cumple con un </a:t>
            </a:r>
            <a:r>
              <a:rPr lang="es-CO" sz="2200" dirty="0" err="1"/>
              <a:t>f’m</a:t>
            </a:r>
            <a:r>
              <a:rPr lang="es-CO" sz="2200" dirty="0"/>
              <a:t>=1.7 MPa excepto cuando se utilice ladrillo de 20x20x40. </a:t>
            </a:r>
          </a:p>
          <a:p>
            <a:r>
              <a:rPr lang="es-CO" sz="2200" dirty="0"/>
              <a:t>En zona sísmica intermedia haciendo las tres modificaciones planteadas y utilizando un </a:t>
            </a:r>
            <a:r>
              <a:rPr lang="es-CO" sz="2200" dirty="0" err="1"/>
              <a:t>f’cu</a:t>
            </a:r>
            <a:r>
              <a:rPr lang="es-CO" sz="2200" dirty="0"/>
              <a:t>= 3MPa cumple con mortero tipo H.</a:t>
            </a:r>
          </a:p>
        </p:txBody>
      </p:sp>
    </p:spTree>
    <p:extLst>
      <p:ext uri="{BB962C8B-B14F-4D97-AF65-F5344CB8AC3E}">
        <p14:creationId xmlns:p14="http://schemas.microsoft.com/office/powerpoint/2010/main" val="26357780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45090A-FB42-99EE-8750-6032FF3D3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s-CO" sz="4000"/>
              <a:t>Conclusiones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BCCC68-8D6A-696B-A435-BC1611CFD8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es-CO" sz="2200" dirty="0"/>
              <a:t>Para zona de amenaza sísmica alta regiones </a:t>
            </a:r>
            <a:r>
              <a:rPr lang="es-CO" sz="2200" dirty="0" err="1"/>
              <a:t>N°</a:t>
            </a:r>
            <a:r>
              <a:rPr lang="es-CO" sz="2200" dirty="0"/>
              <a:t> 5-6-7 cumple con mortero tipo H y </a:t>
            </a:r>
            <a:r>
              <a:rPr lang="es-CO" sz="2200" dirty="0" err="1"/>
              <a:t>f’cu</a:t>
            </a:r>
            <a:r>
              <a:rPr lang="es-CO" sz="2200" dirty="0"/>
              <a:t>= 3MPa excepto cuando se utiliza unidades 20x20x40.  </a:t>
            </a:r>
          </a:p>
          <a:p>
            <a:r>
              <a:rPr lang="es-CO" sz="2200" dirty="0"/>
              <a:t>Para zona de amenaza sísmica alta regiones </a:t>
            </a:r>
            <a:r>
              <a:rPr lang="es-CO" sz="2200" dirty="0" err="1"/>
              <a:t>N°</a:t>
            </a:r>
            <a:r>
              <a:rPr lang="es-CO" sz="2200" dirty="0"/>
              <a:t> 8-9-10 cumple con mortero tipo H y </a:t>
            </a:r>
            <a:r>
              <a:rPr lang="es-CO" sz="2200" dirty="0" err="1"/>
              <a:t>f’cu</a:t>
            </a:r>
            <a:r>
              <a:rPr lang="es-CO" sz="2200" dirty="0"/>
              <a:t>= 3MPa excepto cuando se utiliza unidades 15x20x40 y 20x20x40.  </a:t>
            </a:r>
          </a:p>
          <a:p>
            <a:r>
              <a:rPr lang="es-CO" sz="2200" dirty="0"/>
              <a:t>Cuanto más alto sea el valor de </a:t>
            </a:r>
            <a:r>
              <a:rPr lang="es-CO" sz="2200" dirty="0" err="1"/>
              <a:t>K,mr</a:t>
            </a:r>
            <a:r>
              <a:rPr lang="es-CO" sz="2200" dirty="0"/>
              <a:t> menor </a:t>
            </a:r>
            <a:r>
              <a:rPr lang="es-CO" sz="2200" dirty="0" err="1"/>
              <a:t>f’m</a:t>
            </a:r>
            <a:r>
              <a:rPr lang="es-CO" sz="2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445008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D6CDB20-394C-4D51-9C5B-8751E2133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46DFD1E0-DCA7-47E6-B78B-6ECDDF873D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745" y="640080"/>
            <a:ext cx="10920415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AB0B1E-BB97-40E0-8DCD-D1197A0E1D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8024" y="960109"/>
            <a:ext cx="10277856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2E34732-7552-EB29-312A-CB07EE17E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064" y="1284731"/>
            <a:ext cx="9637776" cy="1333066"/>
          </a:xfrm>
        </p:spPr>
        <p:txBody>
          <a:bodyPr>
            <a:normAutofit/>
          </a:bodyPr>
          <a:lstStyle/>
          <a:p>
            <a:pPr algn="ctr"/>
            <a:r>
              <a:rPr lang="es-CO" dirty="0"/>
              <a:t>Hipótesis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9C0742B-6FAB-4F71-A9CB-E140A40C8B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62454" y="2620980"/>
            <a:ext cx="950976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1A1408A-A8CF-D484-A1C2-32AF494CB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8064" y="2853879"/>
            <a:ext cx="9637776" cy="27147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Hipótesis 2:Verificar, para una relación masa (kg) /resistencia (</a:t>
            </a:r>
            <a:r>
              <a:rPr lang="es-CO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f’m</a:t>
            </a:r>
            <a:r>
              <a:rPr lang="es-CO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cuáles son los límites de esbeltez dentro de los cuales todo muro resulta seguro dentro de los límites de las acele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raciones normativas de diseño.</a:t>
            </a:r>
            <a:endParaRPr lang="es-CO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s-CO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Hipótesis 3: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Verificar, para cualquier esbeltez, cuál debe ser la relación masa (kg) /resistencia (</a:t>
            </a:r>
            <a:r>
              <a:rPr lang="es-CO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f’m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que garantice la indemnidad del muro frente a cualquier aceleración de diseño contenida en las normas.</a:t>
            </a:r>
          </a:p>
          <a:p>
            <a:pPr marL="0" indent="0">
              <a:buNone/>
            </a:pPr>
            <a:endParaRPr lang="es-C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4825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6918796-2918-40D6-BE3A-4600C47FC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944F5F7-3EA2-333F-2586-3DCB3EF10854}"/>
              </a:ext>
            </a:extLst>
          </p:cNvPr>
          <p:cNvSpPr txBox="1"/>
          <p:nvPr/>
        </p:nvSpPr>
        <p:spPr>
          <a:xfrm>
            <a:off x="1428750" y="1597390"/>
            <a:ext cx="9334500" cy="870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C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Utilizando las ecuaciones D.3.7-1 y D.3.7-2 propuestas por la NSR-10 para encontrar </a:t>
            </a:r>
            <a:r>
              <a:rPr lang="es-CO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f’m</a:t>
            </a:r>
            <a:r>
              <a:rPr lang="es-C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basado en la calidad de los materiales y utilizando ladrillos con una resistencia a la compresión, </a:t>
            </a:r>
            <a:r>
              <a:rPr lang="es-CO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f’cu</a:t>
            </a:r>
            <a:r>
              <a:rPr lang="es-C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3MPa y utilizando una altura de 19 cm se obtiene lo  siguiente: 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E7430AEF-E6FE-60AF-2224-4788B4BAD6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866074"/>
            <a:ext cx="10515600" cy="271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060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399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438618" y="656947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1 utilizando ladrillos 8x20x40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0E6962-8DFF-1BF8-EB8D-72D0A0A77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457" y="2227733"/>
            <a:ext cx="2159635" cy="406452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72BF769-1A9B-CBEF-995A-78DA400E0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8908" y="2233156"/>
            <a:ext cx="2159635" cy="405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94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61D690-0ABC-320E-7F03-A093FB243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114" y="1069400"/>
            <a:ext cx="4944152" cy="1018559"/>
          </a:xfrm>
        </p:spPr>
        <p:txBody>
          <a:bodyPr>
            <a:norm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diseño más desfavorables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15194" y="2020103"/>
                <a:ext cx="4440387" cy="427686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Región </a:t>
                </a:r>
                <a:r>
                  <a:rPr lang="es-CO" sz="1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N°</a:t>
                </a: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05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05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Perfil del suelo tipo E</a:t>
                </a: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2.5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3.5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0.31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0.417</a:t>
                </a:r>
              </a:p>
              <a:p>
                <a:pPr>
                  <a:spcAft>
                    <a:spcPts val="800"/>
                  </a:spcAft>
                </a:pP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s-CO" sz="600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5194" y="2020103"/>
                <a:ext cx="4440387" cy="4276868"/>
              </a:xfrm>
              <a:blipFill>
                <a:blip r:embed="rId2"/>
                <a:stretch>
                  <a:fillRect l="-1236" t="-1282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83F3CF-4051-D37B-E009-98495BD70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43" y="935821"/>
            <a:ext cx="3809293" cy="49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850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438618" y="656947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1 utilizando ladrillos 10x20x40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7727C63-0747-0FB4-2FB5-EF6BB05CA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789" y="2227733"/>
            <a:ext cx="2159637" cy="406452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D55603B-78B5-6A41-0F4A-CF6F73FFC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575" y="2227733"/>
            <a:ext cx="2159636" cy="40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2041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438618" y="656947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1 utilizando ladrillos 12x20x40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90C11FE-5CAD-A210-5389-1F4086577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456" y="2227733"/>
            <a:ext cx="2159638" cy="406452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AD7D9B8-90B2-222A-3325-AE42A55BD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5198" y="2227733"/>
            <a:ext cx="2159637" cy="40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1763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438618" y="656947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1 utilizando ladrillos 15x20x40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B79C4E3-493B-616E-87BF-2708F1858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799" y="2227733"/>
            <a:ext cx="2159638" cy="406452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0921B94-D3BE-FD1B-821D-A4FC5DC8F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377" y="2227733"/>
            <a:ext cx="2159638" cy="40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839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438618" y="656947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1 utilizando ladrillos 20x20x40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4A9D077-955A-4C65-39F6-2DAAC8417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455" y="2227733"/>
            <a:ext cx="2159639" cy="406452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7EEE4A5-57CA-4A82-E4B3-EE2FB4B45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8906" y="2227733"/>
            <a:ext cx="2159639" cy="40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2893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438618" y="656947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2 utilizando ladrillos 8x20x40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132E86D-C7C7-D998-F42C-9454A118F2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766" y="2227733"/>
            <a:ext cx="2159639" cy="406452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A837935-B1A1-E369-0E70-D6922B90B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5197" y="2227733"/>
            <a:ext cx="2159639" cy="40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207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81889" y="683580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2 utilizando ladrillos 10x20x40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16282A7-EAAD-1272-194B-F29CCCC38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455" y="2227733"/>
            <a:ext cx="2159639" cy="406452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FF04675-657C-C2E0-9F85-1F2C7C1013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8906" y="2227733"/>
            <a:ext cx="2159639" cy="416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974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2 utilizando ladrillos 12x20x40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5BBA46D-891D-2CCC-87F1-FDE6638A6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766" y="2227733"/>
            <a:ext cx="2159639" cy="416835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F9E5AC2-E7A1-DF77-414B-BAA72BDD6A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21" y="2227732"/>
            <a:ext cx="2159639" cy="416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954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2utilizando ladrillos 15x20x40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F13A3F8-AF0E-4F05-3AA7-54F7F2A9A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557" y="2123899"/>
            <a:ext cx="2186273" cy="416835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19C34BF-C689-1933-4170-3621FC0BB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2272" y="2123899"/>
            <a:ext cx="2186273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9154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2 utilizando ladrillos 20x20x40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1F53507-FEA9-3019-1165-2BF226CB1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138" y="2123899"/>
            <a:ext cx="2186273" cy="41683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FB2BC57-CC67-E548-B30B-9B94A8760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1881" y="2084345"/>
            <a:ext cx="2186272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542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3utilizando ladrillos 8x20x40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201EB27-D839-35C2-56D1-AF9D80E3C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842" y="2244120"/>
            <a:ext cx="2175729" cy="41683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7B4EC00-F6D8-0AEB-5213-09F982503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517" y="2244120"/>
            <a:ext cx="2170999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82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08E89D5E-1885-4160-AC77-CC471DD1D0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360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550D2BD1-98F9-412D-905B-3A843EF40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85216" y="2971800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277" y="712269"/>
            <a:ext cx="3370998" cy="55022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s-CO" dirty="0">
                <a:solidFill>
                  <a:srgbClr val="FFFFFF"/>
                </a:solidFill>
              </a:rPr>
              <a:t>Región</a:t>
            </a:r>
            <a:r>
              <a:rPr lang="en-US" dirty="0">
                <a:solidFill>
                  <a:srgbClr val="FFFFFF"/>
                </a:solidFill>
              </a:rPr>
              <a:t> N° 1  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9A192EE8-E5B6-495F-6E28-950D41A13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782" y="91521"/>
            <a:ext cx="3162300" cy="649986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00E9C67-99C2-2831-92B3-044BB33D6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2980" y="91521"/>
            <a:ext cx="3215640" cy="649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4109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3utilizando ladrillos 10x20x40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C3E5514-82A4-B01B-E845-A8DCCE630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5" y="2123899"/>
            <a:ext cx="2170999" cy="416835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B799E91-BA41-CDC2-E88E-DADF1F123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546" y="2123899"/>
            <a:ext cx="2170999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1493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3utilizando ladrillos 12x20x40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792A6FF-552D-339E-3855-8FD3E27F7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572" y="2259542"/>
            <a:ext cx="2170999" cy="41683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D903083-EBDF-3BCF-1816-3B713D5F0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546" y="2259542"/>
            <a:ext cx="2170999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0695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3utilizando ladrillos 15x20x40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8BF0F98-FE97-48A3-D701-B3709E0A2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5" y="2259542"/>
            <a:ext cx="2170999" cy="416835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6EBB3AA-EBAD-0CE8-65C1-F331614F9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546" y="2259542"/>
            <a:ext cx="2170999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263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3utilizando ladrillos 20x20x40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EF14DD4-3476-A1DE-7364-388C7C303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5" y="2259542"/>
            <a:ext cx="2170999" cy="41683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8C22F-BD30-D4F1-5FA6-6D2ABBCCE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517" y="2259542"/>
            <a:ext cx="2170999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6935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4 utilizando ladrillos 8x20x40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66673DCC-84A3-63AD-0E50-DFE5540A7F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00916" y="2172163"/>
          <a:ext cx="2175730" cy="4168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2" imgW="2834640" imgH="5341565" progId="Excel.SheetMacroEnabled.12">
                  <p:embed/>
                </p:oleObj>
              </mc:Choice>
              <mc:Fallback>
                <p:oleObj name="Macro-Enabled Worksheet" r:id="rId2" imgW="2834640" imgH="5341565" progId="Excel.SheetMacroEnabled.12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66673DCC-84A3-63AD-0E50-DFE5540A7F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00916" y="2172163"/>
                        <a:ext cx="2175730" cy="4168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8AE6CB40-E157-7480-44BB-3D59C84FD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816" y="2172163"/>
            <a:ext cx="2175729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780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4 utilizando ladrillos 10x20x40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8A0764E-033E-8324-0DCD-0432FB4BC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842" y="2172163"/>
            <a:ext cx="2175729" cy="41683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CB49DB1-3150-09A4-636D-55256E04C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152" y="2172163"/>
            <a:ext cx="2175729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6209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4 utilizando ladrillos 12x20x40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5DE3244-EA3A-FF8B-C333-79D95D729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721" y="2172163"/>
            <a:ext cx="2175729" cy="416835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558A7BC-2C7E-D556-F14E-A6F270197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696" y="2172163"/>
            <a:ext cx="2175729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3839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4 utilizando ladrillos 15x20x40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86402CC-5784-29AD-46EB-9237C1E54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411" y="2172163"/>
            <a:ext cx="2175728" cy="41683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71BC4C3-1BCC-D4EB-9ECD-0EC763C9B9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0861" y="2172163"/>
            <a:ext cx="2175728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3255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4 utilizando ladrillos 20x20x40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FB45202-B863-F9F7-1CF5-EB22625DA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411" y="2172163"/>
            <a:ext cx="2167684" cy="416835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BB9CF95-7E9B-9D97-3E30-BF7E0D579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1915" y="2172163"/>
            <a:ext cx="2166203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1936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5 utilizando ladrillos 8x20x40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616FC2E-B0F3-4B38-51D8-ECD05DBFE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5582" y="2172163"/>
            <a:ext cx="2166203" cy="41683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ACDC99D-CF78-258A-2BF3-C88D318718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216" y="2172163"/>
            <a:ext cx="2166202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596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08E89D5E-1885-4160-AC77-CC471DD1D0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360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550D2BD1-98F9-412D-905B-3A843EF40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85216" y="2971800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277" y="712269"/>
            <a:ext cx="3370998" cy="55022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s-CO">
                <a:solidFill>
                  <a:srgbClr val="FFFFFF"/>
                </a:solidFill>
              </a:rPr>
              <a:t>Región</a:t>
            </a:r>
            <a:r>
              <a:rPr lang="en-US">
                <a:solidFill>
                  <a:srgbClr val="FFFFFF"/>
                </a:solidFill>
              </a:rPr>
              <a:t> N° 1 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0CC5895-839B-8048-6560-444CB8D58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3902" y="3463401"/>
            <a:ext cx="4084049" cy="189685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5866604-6D96-D531-C6CD-355B35DA2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3902" y="1104143"/>
            <a:ext cx="4016307" cy="189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6338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5 utilizando ladrillos 10x20x40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C3BCD9E-DC9E-6715-1802-7268C66E3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172" y="2244120"/>
            <a:ext cx="2178329" cy="416835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90520E7-A589-3E5B-4CBE-8708469D0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217" y="2244120"/>
            <a:ext cx="2178328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7062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5 utilizando ladrillos 12x20x40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903E0F6-AA0F-DC1B-870A-0CE2EDDF7A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447" y="2244120"/>
            <a:ext cx="2178328" cy="41683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6804EF2-BD1E-5392-40F2-F9C437657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853" y="2259542"/>
            <a:ext cx="2178328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409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5 utilizando ladrillos 15x20x40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22127C2-8447-435A-0C53-7438E623B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111" y="2259542"/>
            <a:ext cx="2178328" cy="416835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DF26FFE-6D28-52EC-8B0E-155352F600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8798" y="2259542"/>
            <a:ext cx="2178328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1391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5 utilizando ladrillos 20x20x40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BF4C3BF-268F-61A1-3415-657A991C02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111" y="2259542"/>
            <a:ext cx="2178327" cy="41683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41A6011-E9F0-7C96-4776-E6A9022B6E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853" y="2259542"/>
            <a:ext cx="2178327" cy="41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12518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6 utilizando ladrillos 8x20x40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65EB40E-D0FE-51F7-7D8E-764EBCAE5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111" y="2259543"/>
            <a:ext cx="2178327" cy="416835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B5CF951-2DCA-E598-50FF-7FEC88B69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218" y="2259543"/>
            <a:ext cx="2178327" cy="416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8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6 utilizando ladrillos 10x20x40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887AE8B-C5A7-2C0D-10E4-E74A8C82E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112" y="2259543"/>
            <a:ext cx="2178326" cy="416835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7B4F145-0720-2B89-B4CF-EFFA463618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219" y="2259543"/>
            <a:ext cx="2178326" cy="416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8337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6 utilizando ladrillos 12x20x40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CB6C040-3598-05A9-8A8F-D4692F050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783" y="2261283"/>
            <a:ext cx="2168983" cy="41666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04F3652-1720-0531-5938-87B730C12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562" y="2261283"/>
            <a:ext cx="2168983" cy="416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56763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6 utilizando ladrillos 15x20x40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E1199C1-D41E-51DB-A75B-C46DEE2BE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783" y="2261284"/>
            <a:ext cx="2168983" cy="416661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C069D5F-926E-1112-51E0-573E903B4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0526" y="2261284"/>
            <a:ext cx="2168982" cy="416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55514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60911" y="64806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6 utilizando ladrillos 20x20x40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0B06BF6-64B4-5FB5-E6D5-3FD0C645B4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265" y="2261284"/>
            <a:ext cx="2088019" cy="416661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83685A5-6F57-A95A-F3B5-73BB6F797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2094" y="2261284"/>
            <a:ext cx="2088019" cy="416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258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950564" y="656947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7 utilizando ladrillos 8x20x40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A4AA1B2-DC80-A53A-905B-D54907A8F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455" y="2227733"/>
            <a:ext cx="2159639" cy="406452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2A79DA8-A6C0-1DD4-8C20-67F9AA77B8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5197" y="2227733"/>
            <a:ext cx="2159639" cy="40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673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61D690-0ABC-320E-7F03-A093FB243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584" y="812306"/>
            <a:ext cx="4944152" cy="1018559"/>
          </a:xfrm>
        </p:spPr>
        <p:txBody>
          <a:bodyPr>
            <a:norm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diseño más desfavorables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Región </a:t>
                </a:r>
                <a:r>
                  <a:rPr lang="es-CO" sz="1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N°</a:t>
                </a:r>
                <a:r>
                  <a:rPr lang="es-CO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=0.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Perfil del suelo tipo E</a:t>
                </a: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2.5</m:t>
                    </m:r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3.5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s-CO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  <m:r>
                      <a:rPr lang="es-CO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CO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0.625</m:t>
                    </m:r>
                  </m:oMath>
                </a14:m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O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s-CO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0.833</a:t>
                </a:r>
              </a:p>
              <a:p>
                <a:pPr>
                  <a:spcAft>
                    <a:spcPts val="800"/>
                  </a:spcAft>
                </a:pPr>
                <a:endParaRPr lang="es-CO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endParaRPr lang="es-CO" sz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s-CO" sz="600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A43C0462-BF7B-A250-ED02-1979DDE15F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4584" y="1724438"/>
                <a:ext cx="4360488" cy="4321256"/>
              </a:xfrm>
              <a:blipFill>
                <a:blip r:embed="rId2"/>
                <a:stretch>
                  <a:fillRect l="-1119" t="-141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83F3CF-4051-D37B-E009-98495BD70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43" y="935821"/>
            <a:ext cx="3809293" cy="49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5414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941687" y="565745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7 utilizando ladrillos 10x20x40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10FE2FD-0BEE-02FA-532C-9B710971B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455" y="2227733"/>
            <a:ext cx="2159639" cy="406452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21CF8E5-6F82-3229-DB97-E0211199D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5197" y="2227733"/>
            <a:ext cx="2159639" cy="40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5203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4092607" y="612559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7 utilizando ladrillos 12x20x40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3BE0D06-2AF4-9BB9-4807-527303F18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947" y="2227733"/>
            <a:ext cx="2172388" cy="412009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D759FE3-C274-F9D5-1A6E-FF7FFCDAFA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257" y="2227733"/>
            <a:ext cx="2172388" cy="412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6701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4057096" y="656947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7 utilizando ladrillos 15x20x40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E4B7BFA-73B4-C24F-C97B-BED3EC0E9F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081" y="2227733"/>
            <a:ext cx="2172388" cy="412009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3DB4434-2FA1-5913-D097-D6B8AA111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517" y="2227733"/>
            <a:ext cx="2170999" cy="412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9263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2911877" y="656947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7 utilizando ladrillos 20x20x40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93DF01B-EB8D-DE1D-1347-5BF33A67C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743" y="2227733"/>
            <a:ext cx="2170999" cy="417566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D44C51A-F01D-AE50-33E6-9B4D01E570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2514" y="2227733"/>
            <a:ext cx="2170999" cy="417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4557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77639" y="598581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8 utilizando ladrillos 8x20x40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A0C6454-E9AF-8783-6342-F6CC1E0703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5" y="2227733"/>
            <a:ext cx="2170999" cy="417566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2DD4490-51D7-CD2F-20B3-4DD0A156C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226" y="2227733"/>
            <a:ext cx="2170999" cy="417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98359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77639" y="598581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8 utilizando ladrillos 10x20x40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851D082-E068-9054-E460-2F303F7DB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087" y="2227733"/>
            <a:ext cx="2170998" cy="417566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555A326-A71D-5BEE-37A4-ABBF58A54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1915" y="2227733"/>
            <a:ext cx="2170998" cy="41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70785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77639" y="598581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8 utilizando ladrillos 12x20x40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93C1808-FDAA-27AA-0F66-4EF8735C6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6" y="2227733"/>
            <a:ext cx="2170998" cy="417566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07886A2-1DFB-76A4-C929-DAA1E44B0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226" y="2227733"/>
            <a:ext cx="2170998" cy="41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0697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77639" y="598581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8 utilizando ladrillos 15x20x40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1EFEF2D-251E-EBB1-2457-3E2B080DA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6" y="2227733"/>
            <a:ext cx="2170997" cy="417566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1270A05-DD5F-10DC-1B0E-ED450A2F3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518" y="2227733"/>
            <a:ext cx="2170997" cy="41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9340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77639" y="598581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8 utilizando ladrillos 20x20x40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38FDD3D-F0CD-D1B4-8F86-3083CE785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6" y="2227733"/>
            <a:ext cx="2170997" cy="417565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C64F0EC-A685-C115-0090-9D8EC2D1C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227" y="2227733"/>
            <a:ext cx="2170997" cy="417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50745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77639" y="598581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9 utilizando ladrillos 8x20x40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BAB0272-0D6B-ECA9-959C-077784CAE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736" y="2227733"/>
            <a:ext cx="2170996" cy="417565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80B94D7-D572-4F02-0A32-B00B27800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268" y="2227733"/>
            <a:ext cx="2170996" cy="417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39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Región</a:t>
            </a:r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N° 2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78B362B-0105-5A01-3755-06AADA4EA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062" y="179070"/>
            <a:ext cx="3162300" cy="649986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7FC0B0D3-644C-3B5F-57FC-BB734108E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9711" y="179070"/>
            <a:ext cx="3215640" cy="649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8065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77639" y="598581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9 utilizando ladrillos 10x20x40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087DA3C-622E-0D79-A73F-CA2EBE2C5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7" y="2227733"/>
            <a:ext cx="2170995" cy="417565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12E7D90-5B85-D22F-0F9D-ED595EF47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519" y="2227733"/>
            <a:ext cx="2170995" cy="417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55160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77639" y="598581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9 utilizando ladrillos 12x20x40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1175D40-5129-6491-3A78-C3E8BE4D2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7" y="2227733"/>
            <a:ext cx="2170995" cy="417565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0E9B910-10D8-420B-7044-7301DE0E68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228" y="2227733"/>
            <a:ext cx="2170995" cy="417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8363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77639" y="598581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9 utilizando ladrillos 15x20x40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5F15D43-1896-3A96-B3C2-D9D287F4D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7" y="2227733"/>
            <a:ext cx="2170457" cy="417565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001B331-DCB9-8ACA-6FCE-54E325CB2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788" y="2227733"/>
            <a:ext cx="2170457" cy="417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808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77639" y="598581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9 utilizando ladrillos 20x20x40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F35A2B8-262C-7B92-549B-6FE13D916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046" y="2227733"/>
            <a:ext cx="2170457" cy="417565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2C58C54-EE69-EFF3-3D55-2BEA97532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497" y="2227733"/>
            <a:ext cx="2170457" cy="417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4837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76723" y="602210"/>
            <a:ext cx="626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10 utilizando ladrillos 8x20x40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851A886-43D9-8B19-9B2F-418782E105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5197" y="2227733"/>
            <a:ext cx="2159639" cy="406452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D798A23-727E-B9DA-4F73-1F32DA5F2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108" y="2191267"/>
            <a:ext cx="2159639" cy="406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06770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728622" y="733117"/>
            <a:ext cx="6960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10 utilizando ladrillos 10x20x40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740F67B-3838-BA8F-6E09-63E57F642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766" y="2227733"/>
            <a:ext cx="2159639" cy="406452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901EA8D-DDDF-A383-25CE-514F6305E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6831" y="2172163"/>
            <a:ext cx="2159639" cy="40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5210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84234" y="741259"/>
            <a:ext cx="6960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10 utilizando ladrillos 12x20x40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874E16C-30F0-098C-1230-38403A034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456" y="2172163"/>
            <a:ext cx="2159638" cy="407266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B6FEF4A-D695-F9BC-0E62-0D2D4E144F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5198" y="2263478"/>
            <a:ext cx="2159637" cy="41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1111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675356" y="630315"/>
            <a:ext cx="6960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10 utilizando ladrillos 15x20x40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FF8BE1B-12F6-540D-67E1-400D4E1C8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165" y="2263479"/>
            <a:ext cx="2159636" cy="416048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45745C5-2A4E-4515-5DCE-1B86D66EB2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5200" y="2263479"/>
            <a:ext cx="2159635" cy="416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44024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25C8E54-B7D6-1F80-8E07-2EB779BC2781}"/>
              </a:ext>
            </a:extLst>
          </p:cNvPr>
          <p:cNvSpPr/>
          <p:nvPr/>
        </p:nvSpPr>
        <p:spPr>
          <a:xfrm>
            <a:off x="6297229" y="142930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264B2AF-F0F8-20F9-8F05-7C5D038AA2F0}"/>
              </a:ext>
            </a:extLst>
          </p:cNvPr>
          <p:cNvSpPr/>
          <p:nvPr/>
        </p:nvSpPr>
        <p:spPr>
          <a:xfrm>
            <a:off x="914400" y="1438014"/>
            <a:ext cx="4857750" cy="51342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AD0B8A-571C-44E7-0FC2-70C15A78BE79}"/>
              </a:ext>
            </a:extLst>
          </p:cNvPr>
          <p:cNvSpPr txBox="1"/>
          <p:nvPr/>
        </p:nvSpPr>
        <p:spPr>
          <a:xfrm>
            <a:off x="3906176" y="701336"/>
            <a:ext cx="6960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Región </a:t>
            </a:r>
            <a:r>
              <a:rPr lang="es-CO" dirty="0" err="1"/>
              <a:t>N°</a:t>
            </a:r>
            <a:r>
              <a:rPr lang="es-CO" dirty="0"/>
              <a:t> 10 utilizando ladrillos 20x20x40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6C848-5069-FDAC-BA83-08DD9F9AEED8}"/>
              </a:ext>
            </a:extLst>
          </p:cNvPr>
          <p:cNvSpPr txBox="1"/>
          <p:nvPr/>
        </p:nvSpPr>
        <p:spPr>
          <a:xfrm>
            <a:off x="914400" y="1438014"/>
            <a:ext cx="4980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Peso del código, momentos </a:t>
            </a:r>
            <a:r>
              <a:rPr lang="es-CO" b="1" dirty="0"/>
              <a:t>no</a:t>
            </a:r>
            <a:r>
              <a:rPr lang="es-CO" dirty="0"/>
              <a:t> coincidentes en la mitad del muro y momento </a:t>
            </a:r>
            <a:r>
              <a:rPr lang="es-CO" b="1" dirty="0"/>
              <a:t>no</a:t>
            </a:r>
            <a:r>
              <a:rPr lang="es-CO" dirty="0"/>
              <a:t> restaurador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B453E8-A8C6-CFA8-B149-1CB85078D79E}"/>
              </a:ext>
            </a:extLst>
          </p:cNvPr>
          <p:cNvSpPr txBox="1"/>
          <p:nvPr/>
        </p:nvSpPr>
        <p:spPr>
          <a:xfrm>
            <a:off x="6572435" y="1477568"/>
            <a:ext cx="4705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/>
              <a:t>Peso real, momentos coincidentes en la mitad del muro y momento restaurador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70ECB8C-B16C-BDCC-6599-8C3995E52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457" y="2263479"/>
            <a:ext cx="2159635" cy="416048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6688433-14FC-5348-6C4F-1765ED62DB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3323" y="2263479"/>
            <a:ext cx="2125220" cy="423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8894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45090A-FB42-99EE-8750-6032FF3D3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s-CO" sz="4000"/>
              <a:t>Conclusiones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BCCC68-8D6A-696B-A435-BC1611CFD8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es-CO" sz="2200" dirty="0"/>
              <a:t>A medida que va aumentando el  espesor del muro el valor de esbeltez permisible va disminuyendo.</a:t>
            </a:r>
          </a:p>
          <a:p>
            <a:r>
              <a:rPr lang="es-CO" sz="2200" dirty="0"/>
              <a:t> En regiones </a:t>
            </a:r>
            <a:r>
              <a:rPr lang="es-CO" sz="2200" dirty="0" err="1"/>
              <a:t>N°</a:t>
            </a:r>
            <a:r>
              <a:rPr lang="es-CO" sz="2200" dirty="0"/>
              <a:t> 1 y 2 utilizando mortero tipo H , </a:t>
            </a:r>
            <a:r>
              <a:rPr lang="es-CO" sz="2200" dirty="0" err="1"/>
              <a:t>f’cu</a:t>
            </a:r>
            <a:r>
              <a:rPr lang="es-CO" sz="2200" dirty="0"/>
              <a:t>= 3MPa y aplicando las 3 modificaciones, la esbeltez máxima varia entre 29 y 33 utilizando ladrillos 20x20x40 y 8x20x40 respectivamente.</a:t>
            </a:r>
          </a:p>
          <a:p>
            <a:r>
              <a:rPr lang="es-CO" sz="2200" dirty="0"/>
              <a:t>  En regiones </a:t>
            </a:r>
            <a:r>
              <a:rPr lang="es-CO" sz="2200" dirty="0" err="1"/>
              <a:t>N°</a:t>
            </a:r>
            <a:r>
              <a:rPr lang="es-CO" sz="2200" dirty="0"/>
              <a:t> 3 y 4 utilizando mortero tipo H , </a:t>
            </a:r>
            <a:r>
              <a:rPr lang="es-CO" sz="2200" dirty="0" err="1"/>
              <a:t>f’cu</a:t>
            </a:r>
            <a:r>
              <a:rPr lang="es-CO" sz="2200" dirty="0"/>
              <a:t>= 3MPa y aplicando las 3 modificaciones, la esbeltez máxima varia entre 24 y 30 utilizando ladrillos 20x20x40 y 8x20x40 respectivamente.</a:t>
            </a:r>
          </a:p>
          <a:p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1669907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D42F7A-3D66-F992-5C02-D5E1360A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Región</a:t>
            </a:r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N° 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18CF833-7DC3-AD02-38F9-87A001FA7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7729" y="3429000"/>
            <a:ext cx="3845882" cy="178623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1532170-D096-7AC5-44F3-5B83DDD42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729" y="1181379"/>
            <a:ext cx="3782090" cy="178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6187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45090A-FB42-99EE-8750-6032FF3D3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s-CO" sz="4000"/>
              <a:t>Conclusiones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BCCC68-8D6A-696B-A435-BC1611CFD8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es-CO" sz="2200" dirty="0"/>
              <a:t>En zona sísmica alta región </a:t>
            </a:r>
            <a:r>
              <a:rPr lang="es-CO" sz="2200" dirty="0" err="1"/>
              <a:t>N°</a:t>
            </a:r>
            <a:r>
              <a:rPr lang="es-CO" sz="2200" dirty="0"/>
              <a:t> 5-6-7 utilizando mortero tipo H , </a:t>
            </a:r>
            <a:r>
              <a:rPr lang="es-CO" sz="2200" dirty="0" err="1"/>
              <a:t>f’cu</a:t>
            </a:r>
            <a:r>
              <a:rPr lang="es-CO" sz="2200" dirty="0"/>
              <a:t>= 3MPa y aplicando las 3 modificaciones, la esbeltez máxima varia entre 24 y 33 utilizando ladrillos 20x20x40 y 8x20x40 respectivamente.</a:t>
            </a:r>
          </a:p>
          <a:p>
            <a:r>
              <a:rPr lang="es-CO" sz="2200" dirty="0"/>
              <a:t>  En zona sísmica alta región </a:t>
            </a:r>
            <a:r>
              <a:rPr lang="es-CO" sz="2200" dirty="0" err="1"/>
              <a:t>N°</a:t>
            </a:r>
            <a:r>
              <a:rPr lang="es-CO" sz="2200" dirty="0"/>
              <a:t> 8-9-10 utilizando mortero tipo H , </a:t>
            </a:r>
            <a:r>
              <a:rPr lang="es-CO" sz="2200" dirty="0" err="1"/>
              <a:t>f’cu</a:t>
            </a:r>
            <a:r>
              <a:rPr lang="es-CO" sz="2200" dirty="0"/>
              <a:t>= 3MPa y aplicando las 3 modificaciones, la esbeltez máxima varia entre 22 y 27 utilizando ladrillos 20x20x40 y 8x20x40 respectivamente.</a:t>
            </a:r>
          </a:p>
          <a:p>
            <a:r>
              <a:rPr lang="es-CO" sz="2200" dirty="0"/>
              <a:t>El valor de </a:t>
            </a:r>
            <a:r>
              <a:rPr lang="es-CO" sz="2200" dirty="0" err="1"/>
              <a:t>k,mr</a:t>
            </a:r>
            <a:r>
              <a:rPr lang="es-CO" sz="2200" dirty="0"/>
              <a:t> varia entre 2 y 32 KN/m3/MPa regiones </a:t>
            </a:r>
            <a:r>
              <a:rPr lang="es-CO" sz="2200" dirty="0" err="1"/>
              <a:t>N°</a:t>
            </a:r>
            <a:r>
              <a:rPr lang="es-CO" sz="2200" dirty="0"/>
              <a:t> 1 y 2 con un rango de esbeltez entre 15 y 40. </a:t>
            </a:r>
          </a:p>
          <a:p>
            <a:r>
              <a:rPr lang="es-CO" sz="2200" dirty="0"/>
              <a:t>El valor de </a:t>
            </a:r>
            <a:r>
              <a:rPr lang="es-CO" sz="2200" dirty="0" err="1"/>
              <a:t>k,mr</a:t>
            </a:r>
            <a:r>
              <a:rPr lang="es-CO" sz="2200" dirty="0"/>
              <a:t> varia entre 1,4 y 25 KN/m3/MPa para regiones </a:t>
            </a:r>
            <a:r>
              <a:rPr lang="es-CO" sz="2200" dirty="0" err="1"/>
              <a:t>N°</a:t>
            </a:r>
            <a:r>
              <a:rPr lang="es-CO" sz="2200" dirty="0"/>
              <a:t> 3 y 4 con un rango de esbeltez entre 15 y 40. </a:t>
            </a:r>
          </a:p>
          <a:p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254666187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45090A-FB42-99EE-8750-6032FF3D3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s-CO" sz="4000"/>
              <a:t>Conclusiones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BCCC68-8D6A-696B-A435-BC1611CFD8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es-CO" sz="2200" dirty="0"/>
              <a:t>El valor de </a:t>
            </a:r>
            <a:r>
              <a:rPr lang="es-CO" sz="2200" dirty="0" err="1"/>
              <a:t>k,mr</a:t>
            </a:r>
            <a:r>
              <a:rPr lang="es-CO" sz="2200" dirty="0"/>
              <a:t> varia entre 1,3 y 23,5 KN/m3/MPa para zona de amenaza sísmica alta región </a:t>
            </a:r>
            <a:r>
              <a:rPr lang="es-CO" sz="2200" dirty="0" err="1"/>
              <a:t>N°</a:t>
            </a:r>
            <a:r>
              <a:rPr lang="es-CO" sz="2200" dirty="0"/>
              <a:t> 5-6-7 y con un rango de esbeltez entre 15 y 40. </a:t>
            </a:r>
          </a:p>
          <a:p>
            <a:r>
              <a:rPr lang="es-CO" sz="2200" dirty="0"/>
              <a:t>El valor de </a:t>
            </a:r>
            <a:r>
              <a:rPr lang="es-CO" sz="2200" dirty="0" err="1"/>
              <a:t>k,mr</a:t>
            </a:r>
            <a:r>
              <a:rPr lang="es-CO" sz="2200" dirty="0"/>
              <a:t> varia entre 1,1 y 20 KN/m3/MPa para zona de amenaza sísmica alta región </a:t>
            </a:r>
            <a:r>
              <a:rPr lang="es-CO" sz="2200" dirty="0" err="1"/>
              <a:t>N°</a:t>
            </a:r>
            <a:r>
              <a:rPr lang="es-CO" sz="2200" dirty="0"/>
              <a:t> 8-9-10 y con un rango de esbeltez entre 15 y 40. </a:t>
            </a:r>
          </a:p>
          <a:p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20247856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Paquete</Template>
  <TotalTime>1135</TotalTime>
  <Words>2950</Words>
  <Application>Microsoft Office PowerPoint</Application>
  <PresentationFormat>Panorámica</PresentationFormat>
  <Paragraphs>284</Paragraphs>
  <Slides>91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91</vt:i4>
      </vt:variant>
    </vt:vector>
  </HeadingPairs>
  <TitlesOfParts>
    <vt:vector size="99" baseType="lpstr">
      <vt:lpstr>Arial</vt:lpstr>
      <vt:lpstr>Calibri</vt:lpstr>
      <vt:lpstr>Calibri Light</vt:lpstr>
      <vt:lpstr>Cambria Math</vt:lpstr>
      <vt:lpstr>Helvetica Neue Medium</vt:lpstr>
      <vt:lpstr>Times New Roman</vt:lpstr>
      <vt:lpstr>Tema de Office</vt:lpstr>
      <vt:lpstr>Macro-Enabled Worksheet</vt:lpstr>
      <vt:lpstr>Validación de las hipótesis</vt:lpstr>
      <vt:lpstr>Hipótesis 1</vt:lpstr>
      <vt:lpstr>Esfuerzos máximos  no coincidentes en la mitad del muro </vt:lpstr>
      <vt:lpstr>Criterios de diseño más desfavorables </vt:lpstr>
      <vt:lpstr>Región N° 1  </vt:lpstr>
      <vt:lpstr>Región N° 1  </vt:lpstr>
      <vt:lpstr>Criterios de diseño más desfavorables </vt:lpstr>
      <vt:lpstr>Región N° 2</vt:lpstr>
      <vt:lpstr>Región N° 2</vt:lpstr>
      <vt:lpstr>Criterios de diseño más desfavorables </vt:lpstr>
      <vt:lpstr>Región N° 3</vt:lpstr>
      <vt:lpstr>Región N° 3</vt:lpstr>
      <vt:lpstr>Criterios de diseño más desfavorables </vt:lpstr>
      <vt:lpstr>Región N° 4</vt:lpstr>
      <vt:lpstr>Región N° 4</vt:lpstr>
      <vt:lpstr>Criterios de diseño más desfavorables </vt:lpstr>
      <vt:lpstr>Región N° 5</vt:lpstr>
      <vt:lpstr>Región N° 5</vt:lpstr>
      <vt:lpstr>Criterios de diseño más desfavorables </vt:lpstr>
      <vt:lpstr>Región N° 6</vt:lpstr>
      <vt:lpstr>Región N° 6</vt:lpstr>
      <vt:lpstr>Criterios de diseño más desfavorables </vt:lpstr>
      <vt:lpstr>Región N° 7</vt:lpstr>
      <vt:lpstr>Región N° 7</vt:lpstr>
      <vt:lpstr>Criterios de diseño más desfavorables </vt:lpstr>
      <vt:lpstr>Región N° 8</vt:lpstr>
      <vt:lpstr>Región N° 8</vt:lpstr>
      <vt:lpstr>Criterios de diseño más desfavorables </vt:lpstr>
      <vt:lpstr>Región N° 9</vt:lpstr>
      <vt:lpstr>Región N° 9</vt:lpstr>
      <vt:lpstr>Criterios de diseño más desfavorables </vt:lpstr>
      <vt:lpstr>Región N° 10</vt:lpstr>
      <vt:lpstr>Región N° 10</vt:lpstr>
      <vt:lpstr>Conclusiones</vt:lpstr>
      <vt:lpstr>Conclusiones</vt:lpstr>
      <vt:lpstr>Conclusiones</vt:lpstr>
      <vt:lpstr>Hipótesis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Conclusiones</vt:lpstr>
      <vt:lpstr>Conclusiones</vt:lpstr>
      <vt:lpstr>Conclusiones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Validación de las hipótesis</dc:title>
  <dc:creator>Andrés Moreno Gómez</dc:creator>
  <cp:lastModifiedBy>ONEDRIVE PERSONAL VÍCTOR M. ARISTIZÁBAL</cp:lastModifiedBy>
  <cp:revision>19</cp:revision>
  <dcterms:created xsi:type="dcterms:W3CDTF">2022-07-11T13:30:27Z</dcterms:created>
  <dcterms:modified xsi:type="dcterms:W3CDTF">2023-01-25T20:41:38Z</dcterms:modified>
</cp:coreProperties>
</file>